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78" r:id="rId21"/>
    <p:sldId id="273"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21" d="100"/>
          <a:sy n="121" d="100"/>
        </p:scale>
        <p:origin x="144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A0668-7ED2-411F-B8E0-6E6193E22ABF}"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BC2CE083-5116-4287-A724-50D2DEB1CBFB}">
      <dgm:prSet/>
      <dgm:spPr/>
      <dgm:t>
        <a:bodyPr/>
        <a:lstStyle/>
        <a:p>
          <a:r>
            <a:rPr lang="en-US"/>
            <a:t>I will add better security functions to prevent common attacks</a:t>
          </a:r>
        </a:p>
      </dgm:t>
    </dgm:pt>
    <dgm:pt modelId="{59CDE223-E29B-4591-BA64-B1D1D7E215F4}" type="parTrans" cxnId="{A69EFD5E-EFB3-46BF-AE6F-425DCC426193}">
      <dgm:prSet/>
      <dgm:spPr/>
      <dgm:t>
        <a:bodyPr/>
        <a:lstStyle/>
        <a:p>
          <a:endParaRPr lang="en-US"/>
        </a:p>
      </dgm:t>
    </dgm:pt>
    <dgm:pt modelId="{03697472-B22C-4254-8C81-8FD0B3BCC7F0}" type="sibTrans" cxnId="{A69EFD5E-EFB3-46BF-AE6F-425DCC426193}">
      <dgm:prSet/>
      <dgm:spPr/>
      <dgm:t>
        <a:bodyPr/>
        <a:lstStyle/>
        <a:p>
          <a:endParaRPr lang="en-US"/>
        </a:p>
      </dgm:t>
    </dgm:pt>
    <dgm:pt modelId="{83709531-FF66-48C6-97FB-9B994B854729}">
      <dgm:prSet/>
      <dgm:spPr/>
      <dgm:t>
        <a:bodyPr/>
        <a:lstStyle/>
        <a:p>
          <a:r>
            <a:rPr lang="en-US"/>
            <a:t>A bigger variety of Courses and Challenges</a:t>
          </a:r>
        </a:p>
      </dgm:t>
    </dgm:pt>
    <dgm:pt modelId="{4C8B35DD-6F4B-4DE2-82FE-D710A954ED4F}" type="parTrans" cxnId="{0758B603-7456-4942-9A34-ABDCBBB74233}">
      <dgm:prSet/>
      <dgm:spPr/>
      <dgm:t>
        <a:bodyPr/>
        <a:lstStyle/>
        <a:p>
          <a:endParaRPr lang="en-US"/>
        </a:p>
      </dgm:t>
    </dgm:pt>
    <dgm:pt modelId="{5DEFD4EF-1CA6-477D-8AC1-5A5ECD5DA589}" type="sibTrans" cxnId="{0758B603-7456-4942-9A34-ABDCBBB74233}">
      <dgm:prSet/>
      <dgm:spPr/>
      <dgm:t>
        <a:bodyPr/>
        <a:lstStyle/>
        <a:p>
          <a:endParaRPr lang="en-US"/>
        </a:p>
      </dgm:t>
    </dgm:pt>
    <dgm:pt modelId="{093EA4A6-6826-493E-8219-91156D471EF5}">
      <dgm:prSet/>
      <dgm:spPr/>
      <dgm:t>
        <a:bodyPr/>
        <a:lstStyle/>
        <a:p>
          <a:r>
            <a:rPr lang="en-US"/>
            <a:t>A function to update automatically the new top news worldwide</a:t>
          </a:r>
        </a:p>
      </dgm:t>
    </dgm:pt>
    <dgm:pt modelId="{0B86E0C3-4FD3-4E6A-8E93-C47713867D87}" type="parTrans" cxnId="{DF969902-8EA0-42E3-899E-0655D7FF3590}">
      <dgm:prSet/>
      <dgm:spPr/>
      <dgm:t>
        <a:bodyPr/>
        <a:lstStyle/>
        <a:p>
          <a:endParaRPr lang="en-US"/>
        </a:p>
      </dgm:t>
    </dgm:pt>
    <dgm:pt modelId="{76CA687D-207F-404A-B99F-53300D7725C7}" type="sibTrans" cxnId="{DF969902-8EA0-42E3-899E-0655D7FF3590}">
      <dgm:prSet/>
      <dgm:spPr/>
      <dgm:t>
        <a:bodyPr/>
        <a:lstStyle/>
        <a:p>
          <a:endParaRPr lang="en-US"/>
        </a:p>
      </dgm:t>
    </dgm:pt>
    <dgm:pt modelId="{9E69B55E-AEB0-4D42-951D-F8D65D249EAF}">
      <dgm:prSet/>
      <dgm:spPr/>
      <dgm:t>
        <a:bodyPr/>
        <a:lstStyle/>
        <a:p>
          <a:r>
            <a:rPr lang="en-US"/>
            <a:t>More quizzes with the questions and answers stored in a database, also a function to let the user propose questions.</a:t>
          </a:r>
        </a:p>
      </dgm:t>
    </dgm:pt>
    <dgm:pt modelId="{853E59D1-A9F0-45DA-A250-012AEFD436E6}" type="parTrans" cxnId="{5268CB3E-F986-478A-9039-D66FC810DFBD}">
      <dgm:prSet/>
      <dgm:spPr/>
      <dgm:t>
        <a:bodyPr/>
        <a:lstStyle/>
        <a:p>
          <a:endParaRPr lang="en-US"/>
        </a:p>
      </dgm:t>
    </dgm:pt>
    <dgm:pt modelId="{068A8170-BC1C-450B-80A6-11740B4BDD23}" type="sibTrans" cxnId="{5268CB3E-F986-478A-9039-D66FC810DFBD}">
      <dgm:prSet/>
      <dgm:spPr/>
      <dgm:t>
        <a:bodyPr/>
        <a:lstStyle/>
        <a:p>
          <a:endParaRPr lang="en-US"/>
        </a:p>
      </dgm:t>
    </dgm:pt>
    <dgm:pt modelId="{F1079A37-3F02-4B8E-BF85-34024DC8F97A}">
      <dgm:prSet/>
      <dgm:spPr/>
      <dgm:t>
        <a:bodyPr/>
        <a:lstStyle/>
        <a:p>
          <a:r>
            <a:rPr lang="en-US"/>
            <a:t>Add also better styling for the pages.</a:t>
          </a:r>
        </a:p>
      </dgm:t>
    </dgm:pt>
    <dgm:pt modelId="{19CA5043-DCA3-41BD-A57C-84BC37312861}" type="parTrans" cxnId="{F850315E-8351-4B7B-9C99-311387D46B7A}">
      <dgm:prSet/>
      <dgm:spPr/>
      <dgm:t>
        <a:bodyPr/>
        <a:lstStyle/>
        <a:p>
          <a:endParaRPr lang="en-US"/>
        </a:p>
      </dgm:t>
    </dgm:pt>
    <dgm:pt modelId="{97097369-2BD1-4988-9A76-FBF45F44E844}" type="sibTrans" cxnId="{F850315E-8351-4B7B-9C99-311387D46B7A}">
      <dgm:prSet/>
      <dgm:spPr/>
      <dgm:t>
        <a:bodyPr/>
        <a:lstStyle/>
        <a:p>
          <a:endParaRPr lang="en-US"/>
        </a:p>
      </dgm:t>
    </dgm:pt>
    <dgm:pt modelId="{57239BFB-D7CA-4C7E-B223-0E8D82CFC472}" type="pres">
      <dgm:prSet presAssocID="{7D9A0668-7ED2-411F-B8E0-6E6193E22ABF}" presName="diagram" presStyleCnt="0">
        <dgm:presLayoutVars>
          <dgm:dir/>
          <dgm:resizeHandles val="exact"/>
        </dgm:presLayoutVars>
      </dgm:prSet>
      <dgm:spPr/>
    </dgm:pt>
    <dgm:pt modelId="{83CF09CF-AA7C-444A-A79F-DB2C46939F3D}" type="pres">
      <dgm:prSet presAssocID="{BC2CE083-5116-4287-A724-50D2DEB1CBFB}" presName="node" presStyleLbl="node1" presStyleIdx="0" presStyleCnt="5">
        <dgm:presLayoutVars>
          <dgm:bulletEnabled val="1"/>
        </dgm:presLayoutVars>
      </dgm:prSet>
      <dgm:spPr/>
    </dgm:pt>
    <dgm:pt modelId="{7DFC9B1A-2760-47D1-95A7-386CED5889F9}" type="pres">
      <dgm:prSet presAssocID="{03697472-B22C-4254-8C81-8FD0B3BCC7F0}" presName="sibTrans" presStyleCnt="0"/>
      <dgm:spPr/>
    </dgm:pt>
    <dgm:pt modelId="{E4C274B6-9868-4ADC-A402-22F1B996D5C0}" type="pres">
      <dgm:prSet presAssocID="{83709531-FF66-48C6-97FB-9B994B854729}" presName="node" presStyleLbl="node1" presStyleIdx="1" presStyleCnt="5">
        <dgm:presLayoutVars>
          <dgm:bulletEnabled val="1"/>
        </dgm:presLayoutVars>
      </dgm:prSet>
      <dgm:spPr/>
    </dgm:pt>
    <dgm:pt modelId="{20AFC4A6-3ADB-402E-978A-E3E9F3E882A8}" type="pres">
      <dgm:prSet presAssocID="{5DEFD4EF-1CA6-477D-8AC1-5A5ECD5DA589}" presName="sibTrans" presStyleCnt="0"/>
      <dgm:spPr/>
    </dgm:pt>
    <dgm:pt modelId="{B54322AF-64A7-41A0-96A5-43CD53202AAB}" type="pres">
      <dgm:prSet presAssocID="{093EA4A6-6826-493E-8219-91156D471EF5}" presName="node" presStyleLbl="node1" presStyleIdx="2" presStyleCnt="5">
        <dgm:presLayoutVars>
          <dgm:bulletEnabled val="1"/>
        </dgm:presLayoutVars>
      </dgm:prSet>
      <dgm:spPr/>
    </dgm:pt>
    <dgm:pt modelId="{95CBA232-A375-440F-A564-51CC8B32C9DC}" type="pres">
      <dgm:prSet presAssocID="{76CA687D-207F-404A-B99F-53300D7725C7}" presName="sibTrans" presStyleCnt="0"/>
      <dgm:spPr/>
    </dgm:pt>
    <dgm:pt modelId="{6450863A-7A1F-4E56-AEC4-0D54F2771910}" type="pres">
      <dgm:prSet presAssocID="{9E69B55E-AEB0-4D42-951D-F8D65D249EAF}" presName="node" presStyleLbl="node1" presStyleIdx="3" presStyleCnt="5">
        <dgm:presLayoutVars>
          <dgm:bulletEnabled val="1"/>
        </dgm:presLayoutVars>
      </dgm:prSet>
      <dgm:spPr/>
    </dgm:pt>
    <dgm:pt modelId="{689408DC-B2B9-4BBA-958A-6291E8CF6979}" type="pres">
      <dgm:prSet presAssocID="{068A8170-BC1C-450B-80A6-11740B4BDD23}" presName="sibTrans" presStyleCnt="0"/>
      <dgm:spPr/>
    </dgm:pt>
    <dgm:pt modelId="{5596BCC2-DCAA-4D42-8377-9A6CDC67ED91}" type="pres">
      <dgm:prSet presAssocID="{F1079A37-3F02-4B8E-BF85-34024DC8F97A}" presName="node" presStyleLbl="node1" presStyleIdx="4" presStyleCnt="5">
        <dgm:presLayoutVars>
          <dgm:bulletEnabled val="1"/>
        </dgm:presLayoutVars>
      </dgm:prSet>
      <dgm:spPr/>
    </dgm:pt>
  </dgm:ptLst>
  <dgm:cxnLst>
    <dgm:cxn modelId="{DF969902-8EA0-42E3-899E-0655D7FF3590}" srcId="{7D9A0668-7ED2-411F-B8E0-6E6193E22ABF}" destId="{093EA4A6-6826-493E-8219-91156D471EF5}" srcOrd="2" destOrd="0" parTransId="{0B86E0C3-4FD3-4E6A-8E93-C47713867D87}" sibTransId="{76CA687D-207F-404A-B99F-53300D7725C7}"/>
    <dgm:cxn modelId="{0758B603-7456-4942-9A34-ABDCBBB74233}" srcId="{7D9A0668-7ED2-411F-B8E0-6E6193E22ABF}" destId="{83709531-FF66-48C6-97FB-9B994B854729}" srcOrd="1" destOrd="0" parTransId="{4C8B35DD-6F4B-4DE2-82FE-D710A954ED4F}" sibTransId="{5DEFD4EF-1CA6-477D-8AC1-5A5ECD5DA589}"/>
    <dgm:cxn modelId="{220D6312-183D-4F67-ABA3-DB089DD48E0B}" type="presOf" srcId="{F1079A37-3F02-4B8E-BF85-34024DC8F97A}" destId="{5596BCC2-DCAA-4D42-8377-9A6CDC67ED91}" srcOrd="0" destOrd="0" presId="urn:microsoft.com/office/officeart/2005/8/layout/default"/>
    <dgm:cxn modelId="{D343C41F-D336-4587-8281-36F0F811974D}" type="presOf" srcId="{9E69B55E-AEB0-4D42-951D-F8D65D249EAF}" destId="{6450863A-7A1F-4E56-AEC4-0D54F2771910}" srcOrd="0" destOrd="0" presId="urn:microsoft.com/office/officeart/2005/8/layout/default"/>
    <dgm:cxn modelId="{5268CB3E-F986-478A-9039-D66FC810DFBD}" srcId="{7D9A0668-7ED2-411F-B8E0-6E6193E22ABF}" destId="{9E69B55E-AEB0-4D42-951D-F8D65D249EAF}" srcOrd="3" destOrd="0" parTransId="{853E59D1-A9F0-45DA-A250-012AEFD436E6}" sibTransId="{068A8170-BC1C-450B-80A6-11740B4BDD23}"/>
    <dgm:cxn modelId="{F850315E-8351-4B7B-9C99-311387D46B7A}" srcId="{7D9A0668-7ED2-411F-B8E0-6E6193E22ABF}" destId="{F1079A37-3F02-4B8E-BF85-34024DC8F97A}" srcOrd="4" destOrd="0" parTransId="{19CA5043-DCA3-41BD-A57C-84BC37312861}" sibTransId="{97097369-2BD1-4988-9A76-FBF45F44E844}"/>
    <dgm:cxn modelId="{A69EFD5E-EFB3-46BF-AE6F-425DCC426193}" srcId="{7D9A0668-7ED2-411F-B8E0-6E6193E22ABF}" destId="{BC2CE083-5116-4287-A724-50D2DEB1CBFB}" srcOrd="0" destOrd="0" parTransId="{59CDE223-E29B-4591-BA64-B1D1D7E215F4}" sibTransId="{03697472-B22C-4254-8C81-8FD0B3BCC7F0}"/>
    <dgm:cxn modelId="{124CF373-E968-421B-97FC-769D40F117D0}" type="presOf" srcId="{7D9A0668-7ED2-411F-B8E0-6E6193E22ABF}" destId="{57239BFB-D7CA-4C7E-B223-0E8D82CFC472}" srcOrd="0" destOrd="0" presId="urn:microsoft.com/office/officeart/2005/8/layout/default"/>
    <dgm:cxn modelId="{A936707C-FE96-4EBD-86DC-FE9FBABA487E}" type="presOf" srcId="{093EA4A6-6826-493E-8219-91156D471EF5}" destId="{B54322AF-64A7-41A0-96A5-43CD53202AAB}" srcOrd="0" destOrd="0" presId="urn:microsoft.com/office/officeart/2005/8/layout/default"/>
    <dgm:cxn modelId="{0EE821BF-CCE1-43AA-8A82-450A11ACC2F2}" type="presOf" srcId="{BC2CE083-5116-4287-A724-50D2DEB1CBFB}" destId="{83CF09CF-AA7C-444A-A79F-DB2C46939F3D}" srcOrd="0" destOrd="0" presId="urn:microsoft.com/office/officeart/2005/8/layout/default"/>
    <dgm:cxn modelId="{4E2C0DC9-64D1-4C57-A4AF-3CC1371064F3}" type="presOf" srcId="{83709531-FF66-48C6-97FB-9B994B854729}" destId="{E4C274B6-9868-4ADC-A402-22F1B996D5C0}" srcOrd="0" destOrd="0" presId="urn:microsoft.com/office/officeart/2005/8/layout/default"/>
    <dgm:cxn modelId="{079948AB-73C3-4C36-967C-5C28ED6B9BE9}" type="presParOf" srcId="{57239BFB-D7CA-4C7E-B223-0E8D82CFC472}" destId="{83CF09CF-AA7C-444A-A79F-DB2C46939F3D}" srcOrd="0" destOrd="0" presId="urn:microsoft.com/office/officeart/2005/8/layout/default"/>
    <dgm:cxn modelId="{D9A7E96E-3FB0-47AA-9EAC-75DD49F311BA}" type="presParOf" srcId="{57239BFB-D7CA-4C7E-B223-0E8D82CFC472}" destId="{7DFC9B1A-2760-47D1-95A7-386CED5889F9}" srcOrd="1" destOrd="0" presId="urn:microsoft.com/office/officeart/2005/8/layout/default"/>
    <dgm:cxn modelId="{592D937E-89FB-4F07-972B-3D90454532EC}" type="presParOf" srcId="{57239BFB-D7CA-4C7E-B223-0E8D82CFC472}" destId="{E4C274B6-9868-4ADC-A402-22F1B996D5C0}" srcOrd="2" destOrd="0" presId="urn:microsoft.com/office/officeart/2005/8/layout/default"/>
    <dgm:cxn modelId="{0DC4C601-54A4-40D7-9CA5-38C7E383D0EA}" type="presParOf" srcId="{57239BFB-D7CA-4C7E-B223-0E8D82CFC472}" destId="{20AFC4A6-3ADB-402E-978A-E3E9F3E882A8}" srcOrd="3" destOrd="0" presId="urn:microsoft.com/office/officeart/2005/8/layout/default"/>
    <dgm:cxn modelId="{233D2915-5CD7-47CD-AD7D-0AED2B36C9E9}" type="presParOf" srcId="{57239BFB-D7CA-4C7E-B223-0E8D82CFC472}" destId="{B54322AF-64A7-41A0-96A5-43CD53202AAB}" srcOrd="4" destOrd="0" presId="urn:microsoft.com/office/officeart/2005/8/layout/default"/>
    <dgm:cxn modelId="{D90E2DCA-1452-4C89-B5B3-E5EB89847D36}" type="presParOf" srcId="{57239BFB-D7CA-4C7E-B223-0E8D82CFC472}" destId="{95CBA232-A375-440F-A564-51CC8B32C9DC}" srcOrd="5" destOrd="0" presId="urn:microsoft.com/office/officeart/2005/8/layout/default"/>
    <dgm:cxn modelId="{4E2B17C3-A4C9-488B-A521-205AFC6F2991}" type="presParOf" srcId="{57239BFB-D7CA-4C7E-B223-0E8D82CFC472}" destId="{6450863A-7A1F-4E56-AEC4-0D54F2771910}" srcOrd="6" destOrd="0" presId="urn:microsoft.com/office/officeart/2005/8/layout/default"/>
    <dgm:cxn modelId="{35BC8C0F-3B2D-4121-9059-7F66B2CF9144}" type="presParOf" srcId="{57239BFB-D7CA-4C7E-B223-0E8D82CFC472}" destId="{689408DC-B2B9-4BBA-958A-6291E8CF6979}" srcOrd="7" destOrd="0" presId="urn:microsoft.com/office/officeart/2005/8/layout/default"/>
    <dgm:cxn modelId="{E0468364-3D60-4021-9C0B-F78125D5EDCE}" type="presParOf" srcId="{57239BFB-D7CA-4C7E-B223-0E8D82CFC472}" destId="{5596BCC2-DCAA-4D42-8377-9A6CDC67ED9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F09CF-AA7C-444A-A79F-DB2C46939F3D}">
      <dsp:nvSpPr>
        <dsp:cNvPr id="0" name=""/>
        <dsp:cNvSpPr/>
      </dsp:nvSpPr>
      <dsp:spPr>
        <a:xfrm>
          <a:off x="541734" y="348"/>
          <a:ext cx="2757040" cy="1654224"/>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 will add better security functions to prevent common attacks</a:t>
          </a:r>
        </a:p>
      </dsp:txBody>
      <dsp:txXfrm>
        <a:off x="541734" y="348"/>
        <a:ext cx="2757040" cy="1654224"/>
      </dsp:txXfrm>
    </dsp:sp>
    <dsp:sp modelId="{E4C274B6-9868-4ADC-A402-22F1B996D5C0}">
      <dsp:nvSpPr>
        <dsp:cNvPr id="0" name=""/>
        <dsp:cNvSpPr/>
      </dsp:nvSpPr>
      <dsp:spPr>
        <a:xfrm>
          <a:off x="3574479" y="348"/>
          <a:ext cx="2757040" cy="1654224"/>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 bigger variety of Courses and Challenges</a:t>
          </a:r>
        </a:p>
      </dsp:txBody>
      <dsp:txXfrm>
        <a:off x="3574479" y="348"/>
        <a:ext cx="2757040" cy="1654224"/>
      </dsp:txXfrm>
    </dsp:sp>
    <dsp:sp modelId="{B54322AF-64A7-41A0-96A5-43CD53202AAB}">
      <dsp:nvSpPr>
        <dsp:cNvPr id="0" name=""/>
        <dsp:cNvSpPr/>
      </dsp:nvSpPr>
      <dsp:spPr>
        <a:xfrm>
          <a:off x="6607223" y="348"/>
          <a:ext cx="2757040" cy="1654224"/>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 function to update automatically the new top news worldwide</a:t>
          </a:r>
        </a:p>
      </dsp:txBody>
      <dsp:txXfrm>
        <a:off x="6607223" y="348"/>
        <a:ext cx="2757040" cy="1654224"/>
      </dsp:txXfrm>
    </dsp:sp>
    <dsp:sp modelId="{6450863A-7A1F-4E56-AEC4-0D54F2771910}">
      <dsp:nvSpPr>
        <dsp:cNvPr id="0" name=""/>
        <dsp:cNvSpPr/>
      </dsp:nvSpPr>
      <dsp:spPr>
        <a:xfrm>
          <a:off x="2058106" y="1930277"/>
          <a:ext cx="2757040" cy="1654224"/>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More quizzes with the questions and answers stored in a database, also a function to let the user propose questions.</a:t>
          </a:r>
        </a:p>
      </dsp:txBody>
      <dsp:txXfrm>
        <a:off x="2058106" y="1930277"/>
        <a:ext cx="2757040" cy="1654224"/>
      </dsp:txXfrm>
    </dsp:sp>
    <dsp:sp modelId="{5596BCC2-DCAA-4D42-8377-9A6CDC67ED91}">
      <dsp:nvSpPr>
        <dsp:cNvPr id="0" name=""/>
        <dsp:cNvSpPr/>
      </dsp:nvSpPr>
      <dsp:spPr>
        <a:xfrm>
          <a:off x="5090851" y="1930277"/>
          <a:ext cx="2757040" cy="1654224"/>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Add also better styling for the pages.</a:t>
          </a:r>
        </a:p>
      </dsp:txBody>
      <dsp:txXfrm>
        <a:off x="5090851" y="1930277"/>
        <a:ext cx="2757040" cy="16542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zitiv titlu">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o-RO"/>
              <a:t>Faceți clic pentru a edita stilul de titlu coordonator</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a:t>Faceți clic pentru a edita stilul de subtitlu coordonator</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5/28/2023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ine panoramică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o-RO"/>
              <a:t>Faceți clic pentru a edita stilul de titlu coordonator</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o-RO"/>
              <a:t>Faceți clic pe pictogramă pentru a adăuga o imagine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64872680-3826-48D8-A0B9-F293E3A564DD}"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u și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o-RO"/>
              <a:t>Faceți clic pentru a edita stilul de titlu coordonator</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FFC0F02A-B435-4587-AE10-6A02865845FD}"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o-RO"/>
              <a:t>Faceți clic pentru a edita stilul de titlu coordonator</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7EDF27A1-9C29-4918-BA16-87149545F673}"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de vizită">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o-RO"/>
              <a:t>Faceți clic pentru a edita stilul de titlu coordonator</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F7EEE601-4D27-49FF-B099-2799466F7EDA}"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a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o-RO"/>
              <a:t>Faceți clic pentru a edita stilul de titlu coordonator</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fld id="{B4E52469-603F-4B0F-8F23-6B2B143D5424}" type="datetime1">
              <a:rPr lang="en-US" smtClean="0"/>
              <a:t>5/28/2023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ană cu trei imagini">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o-RO"/>
              <a:t>Faceți clic pentru a edita stilul de titlu coordonator</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o-RO"/>
              <a:t>Faceți clic pe pictogramă pentru a adăuga o imagine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o-RO"/>
              <a:t>Faceți clic pe pictogramă pentru a adăuga o imagine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o-RO"/>
              <a:t>Faceți clic pe pictogramă pentru a adăuga o imagine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fld id="{CD7781E0-05FC-475E-A14D-85EF9B55E67B}" type="datetime1">
              <a:rPr lang="en-US" smtClean="0"/>
              <a:t>5/28/2023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a:p>
        </p:txBody>
      </p:sp>
      <p:sp>
        <p:nvSpPr>
          <p:cNvPr id="3" name="Vertical Text Placeholder 2"/>
          <p:cNvSpPr>
            <a:spLocks noGrp="1"/>
          </p:cNvSpPr>
          <p:nvPr>
            <p:ph type="body" orient="vert" idx="1"/>
          </p:nvPr>
        </p:nvSpPr>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o-RO"/>
              <a:t>Faceți clic pentru a edita stilul de titlu coordonator</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a:p>
        </p:txBody>
      </p:sp>
      <p:sp>
        <p:nvSpPr>
          <p:cNvPr id="3" name="Content Placeholder 2"/>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o-RO"/>
              <a:t>Faceți clic pentru a edita stilul de titlu coordonator</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CE3C1328-ADC8-435B-8F5C-D339CD9DD487}"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o-RO"/>
              <a:t>Faceți clic pentru a edita stilul de titlu coordonator</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141410" y="3073397"/>
            <a:ext cx="4878391" cy="2717801"/>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172200" y="3073397"/>
            <a:ext cx="4875210" cy="2717801"/>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t>5/28/2023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t>5/28/2023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o-RO"/>
              <a:t>Faceți clic pentru a edita stilul de titlu coordonator</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C4941151-B38C-4230-91F0-8A3BB69A056C}"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o-RO"/>
              <a:t>Faceți clic pentru a edita stilul de titlu coordonator</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C3F6EA29-EE45-46F5-8084-6929433FA14E}"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5/28/2023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9" name="Rectangle 108">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duotone>
              <a:prstClr val="black"/>
              <a:schemeClr val="accent5">
                <a:tint val="45000"/>
                <a:satMod val="400000"/>
              </a:schemeClr>
            </a:duotone>
            <a:alphaModFix/>
          </a:blip>
          <a:srcRect t="6504" b="9202"/>
          <a:stretch/>
        </p:blipFill>
        <p:spPr>
          <a:xfrm>
            <a:off x="3611" y="10"/>
            <a:ext cx="12188389" cy="6857990"/>
          </a:xfrm>
          <a:prstGeom prst="rect">
            <a:avLst/>
          </a:prstGeom>
        </p:spPr>
      </p:pic>
      <p:grpSp>
        <p:nvGrpSpPr>
          <p:cNvPr id="112" name="Group 111">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13"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15"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6"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7"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8"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9"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0"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1"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2"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3"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4"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25"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6"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7"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8"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9"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0"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1"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2"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3"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4"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vert="horz" lIns="91440" tIns="45720" rIns="91440" bIns="45720" rtlCol="0" anchor="b">
            <a:normAutofit/>
          </a:bodyPr>
          <a:lstStyle/>
          <a:p>
            <a:pPr algn="ctr"/>
            <a:r>
              <a:rPr lang="en-US" sz="4400"/>
              <a:t>CyberSecurity Education Platform</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vert="horz" lIns="91440" tIns="45720" rIns="91440" bIns="45720" rtlCol="0">
            <a:normAutofit/>
          </a:bodyPr>
          <a:lstStyle/>
          <a:p>
            <a:pPr algn="ctr"/>
            <a:r>
              <a:rPr lang="en-US" dirty="0"/>
              <a:t>Coord Teacher:</a:t>
            </a:r>
          </a:p>
          <a:p>
            <a:pPr algn="ctr"/>
            <a:r>
              <a:rPr lang="en-US" dirty="0"/>
              <a:t>Sl. Dr. </a:t>
            </a:r>
            <a:r>
              <a:rPr lang="en-US"/>
              <a:t>ing</a:t>
            </a:r>
            <a:r>
              <a:rPr lang="en-US" dirty="0"/>
              <a:t>. </a:t>
            </a:r>
            <a:r>
              <a:rPr lang="en-US"/>
              <a:t>Mitrea</a:t>
            </a:r>
            <a:r>
              <a:rPr lang="en-US" dirty="0"/>
              <a:t> Dan </a:t>
            </a:r>
            <a:r>
              <a:rPr lang="en-US"/>
              <a:t>Alexandru</a:t>
            </a:r>
            <a:endParaRPr lang="en-US" dirty="0"/>
          </a:p>
        </p:txBody>
      </p:sp>
      <p:sp>
        <p:nvSpPr>
          <p:cNvPr id="4" name="CasetăText 3">
            <a:extLst>
              <a:ext uri="{FF2B5EF4-FFF2-40B4-BE49-F238E27FC236}">
                <a16:creationId xmlns:a16="http://schemas.microsoft.com/office/drawing/2014/main" id="{5778AE35-3D98-DB3C-AF14-F4E3AFE2EE97}"/>
              </a:ext>
            </a:extLst>
          </p:cNvPr>
          <p:cNvSpPr txBox="1"/>
          <p:nvPr/>
        </p:nvSpPr>
        <p:spPr>
          <a:xfrm>
            <a:off x="296091" y="539932"/>
            <a:ext cx="5303520" cy="1077218"/>
          </a:xfrm>
          <a:prstGeom prst="rect">
            <a:avLst/>
          </a:prstGeom>
          <a:noFill/>
        </p:spPr>
        <p:txBody>
          <a:bodyPr wrap="square" rtlCol="0">
            <a:spAutoFit/>
          </a:bodyPr>
          <a:lstStyle/>
          <a:p>
            <a:pPr>
              <a:spcAft>
                <a:spcPts val="600"/>
              </a:spcAft>
            </a:pPr>
            <a:r>
              <a:rPr lang="en-US" dirty="0"/>
              <a:t>Ionescu Rares-Andrei</a:t>
            </a:r>
            <a:endParaRPr lang="en-US"/>
          </a:p>
          <a:p>
            <a:pPr>
              <a:spcAft>
                <a:spcPts val="600"/>
              </a:spcAft>
            </a:pPr>
            <a:r>
              <a:rPr lang="en-US" dirty="0"/>
              <a:t>Group:1211EB</a:t>
            </a:r>
            <a:endParaRPr lang="en-US"/>
          </a:p>
          <a:p>
            <a:pPr>
              <a:spcAft>
                <a:spcPts val="600"/>
              </a:spcAft>
            </a:pPr>
            <a:r>
              <a:rPr lang="en-US" dirty="0"/>
              <a:t>Faculty: Faculty of Engineering in Foreign Languages</a:t>
            </a:r>
            <a:endParaRPr lang="en-US"/>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u 1">
            <a:extLst>
              <a:ext uri="{FF2B5EF4-FFF2-40B4-BE49-F238E27FC236}">
                <a16:creationId xmlns:a16="http://schemas.microsoft.com/office/drawing/2014/main" id="{BA7EE4B1-1B8A-6FA0-D65C-DF56E00C7B10}"/>
              </a:ext>
            </a:extLst>
          </p:cNvPr>
          <p:cNvSpPr>
            <a:spLocks noGrp="1"/>
          </p:cNvSpPr>
          <p:nvPr>
            <p:ph type="title"/>
          </p:nvPr>
        </p:nvSpPr>
        <p:spPr>
          <a:xfrm>
            <a:off x="4996697" y="618518"/>
            <a:ext cx="6050713" cy="1478570"/>
          </a:xfrm>
        </p:spPr>
        <p:txBody>
          <a:bodyPr>
            <a:normAutofit/>
          </a:bodyPr>
          <a:lstStyle/>
          <a:p>
            <a:r>
              <a:rPr lang="en-US" dirty="0"/>
              <a:t>Features, Advantages, Disadvantages</a:t>
            </a:r>
          </a:p>
        </p:txBody>
      </p:sp>
      <p:pic>
        <p:nvPicPr>
          <p:cNvPr id="5" name="Picture 4" descr="Light bulb on yellow background with sketched light beams and cord">
            <a:extLst>
              <a:ext uri="{FF2B5EF4-FFF2-40B4-BE49-F238E27FC236}">
                <a16:creationId xmlns:a16="http://schemas.microsoft.com/office/drawing/2014/main" id="{248C2D70-20D0-31D0-8063-DB487AF98024}"/>
              </a:ext>
            </a:extLst>
          </p:cNvPr>
          <p:cNvPicPr>
            <a:picLocks noChangeAspect="1"/>
          </p:cNvPicPr>
          <p:nvPr/>
        </p:nvPicPr>
        <p:blipFill rotWithShape="1">
          <a:blip r:embed="rId4"/>
          <a:srcRect l="51344" r="7086"/>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ubstituent conținut 2">
            <a:extLst>
              <a:ext uri="{FF2B5EF4-FFF2-40B4-BE49-F238E27FC236}">
                <a16:creationId xmlns:a16="http://schemas.microsoft.com/office/drawing/2014/main" id="{BF542AFB-DA32-3841-A6E7-DD5E5D589EB1}"/>
              </a:ext>
            </a:extLst>
          </p:cNvPr>
          <p:cNvSpPr>
            <a:spLocks noGrp="1"/>
          </p:cNvSpPr>
          <p:nvPr>
            <p:ph idx="1"/>
          </p:nvPr>
        </p:nvSpPr>
        <p:spPr>
          <a:xfrm>
            <a:off x="4968958" y="2249487"/>
            <a:ext cx="6078453" cy="3541714"/>
          </a:xfrm>
        </p:spPr>
        <p:txBody>
          <a:bodyPr>
            <a:normAutofit/>
          </a:bodyPr>
          <a:lstStyle/>
          <a:p>
            <a:pPr marL="0" marR="0">
              <a:lnSpc>
                <a:spcPct val="110000"/>
              </a:lnSpc>
              <a:spcBef>
                <a:spcPts val="0"/>
              </a:spcBef>
              <a:spcAft>
                <a:spcPts val="10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Advantages:</a:t>
            </a:r>
          </a:p>
          <a:p>
            <a:pPr marL="457200" lvl="1">
              <a:lnSpc>
                <a:spcPct val="110000"/>
              </a:lnSpc>
              <a:spcBef>
                <a:spcPts val="0"/>
              </a:spcBef>
              <a:spcAft>
                <a:spcPts val="10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Dynamic website, friendly with any kind of desktop size.</a:t>
            </a:r>
          </a:p>
          <a:p>
            <a:pPr marL="457200" lvl="1">
              <a:lnSpc>
                <a:spcPct val="110000"/>
              </a:lnSpc>
              <a:spcBef>
                <a:spcPts val="0"/>
              </a:spcBef>
              <a:spcAft>
                <a:spcPts val="10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 combination of a learning platform and news platform for the accessibility of the user.</a:t>
            </a:r>
          </a:p>
          <a:p>
            <a:pPr marL="0" marR="0">
              <a:lnSpc>
                <a:spcPct val="110000"/>
              </a:lnSpc>
              <a:spcBef>
                <a:spcPts val="0"/>
              </a:spcBef>
              <a:spcAft>
                <a:spcPts val="10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Disadvantages:</a:t>
            </a:r>
          </a:p>
          <a:p>
            <a:pPr marL="457200" lvl="1">
              <a:lnSpc>
                <a:spcPct val="110000"/>
              </a:lnSpc>
              <a:spcBef>
                <a:spcPts val="0"/>
              </a:spcBef>
              <a:spcAft>
                <a:spcPts val="10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Not enough variety in the courses and challenges, yet.</a:t>
            </a:r>
          </a:p>
          <a:p>
            <a:pPr marL="457200" lvl="1">
              <a:lnSpc>
                <a:spcPct val="110000"/>
              </a:lnSpc>
              <a:spcBef>
                <a:spcPts val="0"/>
              </a:spcBef>
              <a:spcAft>
                <a:spcPts val="1000"/>
              </a:spcAft>
            </a:pP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Vulnarable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to XSS(Cross-site scripting)</a:t>
            </a:r>
          </a:p>
          <a:p>
            <a:pPr>
              <a:lnSpc>
                <a:spcPct val="110000"/>
              </a:lnSpc>
            </a:pPr>
            <a:endParaRPr lang="en-US" sz="1700" dirty="0"/>
          </a:p>
        </p:txBody>
      </p:sp>
    </p:spTree>
    <p:extLst>
      <p:ext uri="{BB962C8B-B14F-4D97-AF65-F5344CB8AC3E}">
        <p14:creationId xmlns:p14="http://schemas.microsoft.com/office/powerpoint/2010/main" val="610267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CE5C44A6-C10D-1F56-25AF-3C4128DBEBCD}"/>
              </a:ext>
            </a:extLst>
          </p:cNvPr>
          <p:cNvSpPr>
            <a:spLocks noGrp="1"/>
          </p:cNvSpPr>
          <p:nvPr>
            <p:ph type="title"/>
          </p:nvPr>
        </p:nvSpPr>
        <p:spPr>
          <a:xfrm>
            <a:off x="1141413" y="618518"/>
            <a:ext cx="9905998" cy="1478570"/>
          </a:xfrm>
        </p:spPr>
        <p:txBody>
          <a:bodyPr>
            <a:normAutofit/>
          </a:bodyPr>
          <a:lstStyle/>
          <a:p>
            <a:r>
              <a:rPr lang="en-US" dirty="0"/>
              <a:t>Features, Advantages, Disadvantages</a:t>
            </a:r>
          </a:p>
        </p:txBody>
      </p:sp>
      <p:pic>
        <p:nvPicPr>
          <p:cNvPr id="7" name="Imagine 6" descr="O imagine care conține text, captură de ecran, Software multimedia, software&#10;&#10;Descriere generată automat">
            <a:extLst>
              <a:ext uri="{FF2B5EF4-FFF2-40B4-BE49-F238E27FC236}">
                <a16:creationId xmlns:a16="http://schemas.microsoft.com/office/drawing/2014/main" id="{B86153F6-C8F5-AEC5-BA6D-1AF0B51B6CF9}"/>
              </a:ext>
            </a:extLst>
          </p:cNvPr>
          <p:cNvPicPr>
            <a:picLocks noChangeAspect="1"/>
          </p:cNvPicPr>
          <p:nvPr/>
        </p:nvPicPr>
        <p:blipFill>
          <a:blip r:embed="rId2"/>
          <a:stretch>
            <a:fillRect/>
          </a:stretch>
        </p:blipFill>
        <p:spPr>
          <a:xfrm>
            <a:off x="1141411" y="2557512"/>
            <a:ext cx="6279667" cy="2314435"/>
          </a:xfrm>
          <a:prstGeom prst="rect">
            <a:avLst/>
          </a:prstGeom>
        </p:spPr>
      </p:pic>
      <p:pic>
        <p:nvPicPr>
          <p:cNvPr id="9" name="Imagine 8">
            <a:extLst>
              <a:ext uri="{FF2B5EF4-FFF2-40B4-BE49-F238E27FC236}">
                <a16:creationId xmlns:a16="http://schemas.microsoft.com/office/drawing/2014/main" id="{39CD7C25-567C-2440-E457-B82657FDA083}"/>
              </a:ext>
            </a:extLst>
          </p:cNvPr>
          <p:cNvPicPr>
            <a:picLocks noChangeAspect="1"/>
          </p:cNvPicPr>
          <p:nvPr/>
        </p:nvPicPr>
        <p:blipFill>
          <a:blip r:embed="rId3"/>
          <a:stretch>
            <a:fillRect/>
          </a:stretch>
        </p:blipFill>
        <p:spPr>
          <a:xfrm>
            <a:off x="2584822" y="4871947"/>
            <a:ext cx="4836256" cy="298637"/>
          </a:xfrm>
          <a:prstGeom prst="rect">
            <a:avLst/>
          </a:prstGeom>
        </p:spPr>
      </p:pic>
      <p:pic>
        <p:nvPicPr>
          <p:cNvPr id="13" name="Imagine 12" descr="O imagine care conține text, captură de ecran, Font, linie&#10;&#10;Descriere generată automat">
            <a:extLst>
              <a:ext uri="{FF2B5EF4-FFF2-40B4-BE49-F238E27FC236}">
                <a16:creationId xmlns:a16="http://schemas.microsoft.com/office/drawing/2014/main" id="{9643E392-5C92-0179-4711-2DDBEFDA14C9}"/>
              </a:ext>
            </a:extLst>
          </p:cNvPr>
          <p:cNvPicPr>
            <a:picLocks noChangeAspect="1"/>
          </p:cNvPicPr>
          <p:nvPr/>
        </p:nvPicPr>
        <p:blipFill>
          <a:blip r:embed="rId4"/>
          <a:stretch>
            <a:fillRect/>
          </a:stretch>
        </p:blipFill>
        <p:spPr>
          <a:xfrm>
            <a:off x="2244708" y="5170584"/>
            <a:ext cx="5176370" cy="738296"/>
          </a:xfrm>
          <a:prstGeom prst="rect">
            <a:avLst/>
          </a:prstGeom>
        </p:spPr>
      </p:pic>
      <p:sp>
        <p:nvSpPr>
          <p:cNvPr id="14" name="CasetăText 13">
            <a:extLst>
              <a:ext uri="{FF2B5EF4-FFF2-40B4-BE49-F238E27FC236}">
                <a16:creationId xmlns:a16="http://schemas.microsoft.com/office/drawing/2014/main" id="{82BDD6D2-FCA8-A69B-F2E3-3C889992A309}"/>
              </a:ext>
            </a:extLst>
          </p:cNvPr>
          <p:cNvSpPr txBox="1"/>
          <p:nvPr/>
        </p:nvSpPr>
        <p:spPr>
          <a:xfrm>
            <a:off x="7988205" y="3083042"/>
            <a:ext cx="3059205" cy="1538113"/>
          </a:xfrm>
          <a:prstGeom prst="rect">
            <a:avLst/>
          </a:prstGeom>
          <a:noFill/>
        </p:spPr>
        <p:txBody>
          <a:bodyPr wrap="square" rtlCol="0">
            <a:spAutoFit/>
          </a:bodyPr>
          <a:lstStyle/>
          <a:p>
            <a:pPr defTabSz="397764">
              <a:spcAft>
                <a:spcPts val="600"/>
              </a:spcAft>
            </a:pPr>
            <a:r>
              <a:rPr lang="en-US" sz="1566" kern="1200">
                <a:solidFill>
                  <a:schemeClr val="tx1"/>
                </a:solidFill>
                <a:latin typeface="+mn-lt"/>
                <a:ea typeface="+mn-ea"/>
                <a:cs typeface="+mn-cs"/>
              </a:rPr>
              <a:t>Here I created a function </a:t>
            </a:r>
            <a:r>
              <a:rPr lang="en-US" sz="1566" kern="1200" err="1">
                <a:solidFill>
                  <a:schemeClr val="tx1"/>
                </a:solidFill>
                <a:latin typeface="+mn-lt"/>
                <a:ea typeface="+mn-ea"/>
                <a:cs typeface="+mn-cs"/>
              </a:rPr>
              <a:t>isLoggedIn</a:t>
            </a:r>
            <a:r>
              <a:rPr lang="en-US" sz="1566" kern="1200">
                <a:solidFill>
                  <a:schemeClr val="tx1"/>
                </a:solidFill>
                <a:latin typeface="+mn-lt"/>
                <a:ea typeface="+mn-ea"/>
                <a:cs typeface="+mn-cs"/>
              </a:rPr>
              <a:t> to check if the user is logged in the website to be able to access the pages. Only News and About pages are available for unsigned users. </a:t>
            </a:r>
            <a:endParaRPr lang="en-US"/>
          </a:p>
        </p:txBody>
      </p:sp>
    </p:spTree>
    <p:extLst>
      <p:ext uri="{BB962C8B-B14F-4D97-AF65-F5344CB8AC3E}">
        <p14:creationId xmlns:p14="http://schemas.microsoft.com/office/powerpoint/2010/main" val="1794791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7" name="Group 82">
            <a:extLst>
              <a:ext uri="{FF2B5EF4-FFF2-40B4-BE49-F238E27FC236}">
                <a16:creationId xmlns:a16="http://schemas.microsoft.com/office/drawing/2014/main" id="{FB1C6FC3-0FE6-4434-9E4B-EAFBA0A70C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8" name="Rectangle 83">
              <a:extLst>
                <a:ext uri="{FF2B5EF4-FFF2-40B4-BE49-F238E27FC236}">
                  <a16:creationId xmlns:a16="http://schemas.microsoft.com/office/drawing/2014/main" id="{9156B579-F859-47C9-8CE6-6AA5A6D2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a:extLst>
                <a:ext uri="{FF2B5EF4-FFF2-40B4-BE49-F238E27FC236}">
                  <a16:creationId xmlns:a16="http://schemas.microsoft.com/office/drawing/2014/main" id="{5D373606-D644-43C0-8B02-C662AABC39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49" name="Group 86">
            <a:extLst>
              <a:ext uri="{FF2B5EF4-FFF2-40B4-BE49-F238E27FC236}">
                <a16:creationId xmlns:a16="http://schemas.microsoft.com/office/drawing/2014/main" id="{ACF91339-3F26-4B01-8848-0F6E5575A6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8" name="Rectangle 5">
              <a:extLst>
                <a:ext uri="{FF2B5EF4-FFF2-40B4-BE49-F238E27FC236}">
                  <a16:creationId xmlns:a16="http://schemas.microsoft.com/office/drawing/2014/main" id="{427B1D67-3EFB-4795-BC0A-61BC061C23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6">
              <a:extLst>
                <a:ext uri="{FF2B5EF4-FFF2-40B4-BE49-F238E27FC236}">
                  <a16:creationId xmlns:a16="http://schemas.microsoft.com/office/drawing/2014/main" id="{7571FBAA-7DDE-485C-BF13-85E6632D78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7">
              <a:extLst>
                <a:ext uri="{FF2B5EF4-FFF2-40B4-BE49-F238E27FC236}">
                  <a16:creationId xmlns:a16="http://schemas.microsoft.com/office/drawing/2014/main" id="{2C3516AC-3270-4ABA-A2BC-E8F32B8A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Rectangle 8">
              <a:extLst>
                <a:ext uri="{FF2B5EF4-FFF2-40B4-BE49-F238E27FC236}">
                  <a16:creationId xmlns:a16="http://schemas.microsoft.com/office/drawing/2014/main" id="{F5FA18A4-61A5-473D-AEC7-9E909F8CFC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2" name="Freeform 9">
              <a:extLst>
                <a:ext uri="{FF2B5EF4-FFF2-40B4-BE49-F238E27FC236}">
                  <a16:creationId xmlns:a16="http://schemas.microsoft.com/office/drawing/2014/main" id="{C22DBFE3-3815-4E85-8A6B-9A07712234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0">
              <a:extLst>
                <a:ext uri="{FF2B5EF4-FFF2-40B4-BE49-F238E27FC236}">
                  <a16:creationId xmlns:a16="http://schemas.microsoft.com/office/drawing/2014/main" id="{B2F02F6C-35B9-40A1-ADD1-036A80BCF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1">
              <a:extLst>
                <a:ext uri="{FF2B5EF4-FFF2-40B4-BE49-F238E27FC236}">
                  <a16:creationId xmlns:a16="http://schemas.microsoft.com/office/drawing/2014/main" id="{B5C332AB-BA01-4BBD-A363-4F5835545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2">
              <a:extLst>
                <a:ext uri="{FF2B5EF4-FFF2-40B4-BE49-F238E27FC236}">
                  <a16:creationId xmlns:a16="http://schemas.microsoft.com/office/drawing/2014/main" id="{6E313214-2528-4C88-8226-BB2A2E1335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3">
              <a:extLst>
                <a:ext uri="{FF2B5EF4-FFF2-40B4-BE49-F238E27FC236}">
                  <a16:creationId xmlns:a16="http://schemas.microsoft.com/office/drawing/2014/main" id="{DF892018-DF6D-48D5-8AB7-5957595B5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4">
              <a:extLst>
                <a:ext uri="{FF2B5EF4-FFF2-40B4-BE49-F238E27FC236}">
                  <a16:creationId xmlns:a16="http://schemas.microsoft.com/office/drawing/2014/main" id="{93A850A7-4500-4CC7-A5FD-A1FA7993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5">
              <a:extLst>
                <a:ext uri="{FF2B5EF4-FFF2-40B4-BE49-F238E27FC236}">
                  <a16:creationId xmlns:a16="http://schemas.microsoft.com/office/drawing/2014/main" id="{FACAA825-3475-43C7-ADCE-DB6FAADA57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6">
              <a:extLst>
                <a:ext uri="{FF2B5EF4-FFF2-40B4-BE49-F238E27FC236}">
                  <a16:creationId xmlns:a16="http://schemas.microsoft.com/office/drawing/2014/main" id="{00451685-350B-4B89-A512-13A23216BA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7">
              <a:extLst>
                <a:ext uri="{FF2B5EF4-FFF2-40B4-BE49-F238E27FC236}">
                  <a16:creationId xmlns:a16="http://schemas.microsoft.com/office/drawing/2014/main" id="{04A404C7-A995-4BE4-8673-CA014AE11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8">
              <a:extLst>
                <a:ext uri="{FF2B5EF4-FFF2-40B4-BE49-F238E27FC236}">
                  <a16:creationId xmlns:a16="http://schemas.microsoft.com/office/drawing/2014/main" id="{0E534A8D-4535-4FED-B9CD-C0F0D6AF32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9">
              <a:extLst>
                <a:ext uri="{FF2B5EF4-FFF2-40B4-BE49-F238E27FC236}">
                  <a16:creationId xmlns:a16="http://schemas.microsoft.com/office/drawing/2014/main" id="{F0A1DEDA-0C4E-4927-BFAF-02516CF53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0">
              <a:extLst>
                <a:ext uri="{FF2B5EF4-FFF2-40B4-BE49-F238E27FC236}">
                  <a16:creationId xmlns:a16="http://schemas.microsoft.com/office/drawing/2014/main" id="{B21E2F8B-1724-4328-B646-445DE4F1F0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21">
              <a:extLst>
                <a:ext uri="{FF2B5EF4-FFF2-40B4-BE49-F238E27FC236}">
                  <a16:creationId xmlns:a16="http://schemas.microsoft.com/office/drawing/2014/main" id="{808DAA0B-E999-4DEC-BE7C-3F412C332D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2">
              <a:extLst>
                <a:ext uri="{FF2B5EF4-FFF2-40B4-BE49-F238E27FC236}">
                  <a16:creationId xmlns:a16="http://schemas.microsoft.com/office/drawing/2014/main" id="{EBCE22A2-2EE0-4E15-8505-600937FEE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3">
              <a:extLst>
                <a:ext uri="{FF2B5EF4-FFF2-40B4-BE49-F238E27FC236}">
                  <a16:creationId xmlns:a16="http://schemas.microsoft.com/office/drawing/2014/main" id="{4D772DD9-073C-47A0-ADB9-7D2CFAECF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4">
              <a:extLst>
                <a:ext uri="{FF2B5EF4-FFF2-40B4-BE49-F238E27FC236}">
                  <a16:creationId xmlns:a16="http://schemas.microsoft.com/office/drawing/2014/main" id="{5C0B35F2-7DE3-4A0C-8C50-DA08120AB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5">
              <a:extLst>
                <a:ext uri="{FF2B5EF4-FFF2-40B4-BE49-F238E27FC236}">
                  <a16:creationId xmlns:a16="http://schemas.microsoft.com/office/drawing/2014/main" id="{F14C7442-00C7-49C1-AE8A-A719816AD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6">
              <a:extLst>
                <a:ext uri="{FF2B5EF4-FFF2-40B4-BE49-F238E27FC236}">
                  <a16:creationId xmlns:a16="http://schemas.microsoft.com/office/drawing/2014/main" id="{7CA8A798-2044-4FD0-8CBC-178C1BD8C3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7">
              <a:extLst>
                <a:ext uri="{FF2B5EF4-FFF2-40B4-BE49-F238E27FC236}">
                  <a16:creationId xmlns:a16="http://schemas.microsoft.com/office/drawing/2014/main" id="{6F446AA7-D2E4-4DF2-BB12-AD2DCC8E4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28">
              <a:extLst>
                <a:ext uri="{FF2B5EF4-FFF2-40B4-BE49-F238E27FC236}">
                  <a16:creationId xmlns:a16="http://schemas.microsoft.com/office/drawing/2014/main" id="{C00BD973-DDA6-4969-BFBC-2910297E24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9">
              <a:extLst>
                <a:ext uri="{FF2B5EF4-FFF2-40B4-BE49-F238E27FC236}">
                  <a16:creationId xmlns:a16="http://schemas.microsoft.com/office/drawing/2014/main" id="{05C12429-8F61-4D99-8793-3146BA57C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30">
              <a:extLst>
                <a:ext uri="{FF2B5EF4-FFF2-40B4-BE49-F238E27FC236}">
                  <a16:creationId xmlns:a16="http://schemas.microsoft.com/office/drawing/2014/main" id="{E461EF39-CD5C-4EB8-8D62-9E14932E6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31">
              <a:extLst>
                <a:ext uri="{FF2B5EF4-FFF2-40B4-BE49-F238E27FC236}">
                  <a16:creationId xmlns:a16="http://schemas.microsoft.com/office/drawing/2014/main" id="{93938A9D-031B-498C-AEE7-3D4A64AAD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32">
              <a:extLst>
                <a:ext uri="{FF2B5EF4-FFF2-40B4-BE49-F238E27FC236}">
                  <a16:creationId xmlns:a16="http://schemas.microsoft.com/office/drawing/2014/main" id="{3765635E-E9CA-438E-9AA1-5D5EFD497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Rectangle 33">
              <a:extLst>
                <a:ext uri="{FF2B5EF4-FFF2-40B4-BE49-F238E27FC236}">
                  <a16:creationId xmlns:a16="http://schemas.microsoft.com/office/drawing/2014/main" id="{21546E38-8BDD-49C3-B3AD-D4933FCBC31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7" name="Freeform 34">
              <a:extLst>
                <a:ext uri="{FF2B5EF4-FFF2-40B4-BE49-F238E27FC236}">
                  <a16:creationId xmlns:a16="http://schemas.microsoft.com/office/drawing/2014/main" id="{6D89E49E-3AB6-4DC0-91E7-92EF1C6A87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35">
              <a:extLst>
                <a:ext uri="{FF2B5EF4-FFF2-40B4-BE49-F238E27FC236}">
                  <a16:creationId xmlns:a16="http://schemas.microsoft.com/office/drawing/2014/main" id="{D1303FFC-7F2E-462B-B11D-86F3D81BF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6">
              <a:extLst>
                <a:ext uri="{FF2B5EF4-FFF2-40B4-BE49-F238E27FC236}">
                  <a16:creationId xmlns:a16="http://schemas.microsoft.com/office/drawing/2014/main" id="{DE25E1F8-55DE-4DC5-81A4-37DA75E4E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7">
              <a:extLst>
                <a:ext uri="{FF2B5EF4-FFF2-40B4-BE49-F238E27FC236}">
                  <a16:creationId xmlns:a16="http://schemas.microsoft.com/office/drawing/2014/main" id="{8CDED82A-A993-4523-9441-FCF49CB5D1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38">
              <a:extLst>
                <a:ext uri="{FF2B5EF4-FFF2-40B4-BE49-F238E27FC236}">
                  <a16:creationId xmlns:a16="http://schemas.microsoft.com/office/drawing/2014/main" id="{C1AFE111-B375-493C-A21D-134FCBDB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39">
              <a:extLst>
                <a:ext uri="{FF2B5EF4-FFF2-40B4-BE49-F238E27FC236}">
                  <a16:creationId xmlns:a16="http://schemas.microsoft.com/office/drawing/2014/main" id="{037BF4E5-6D6E-482A-A24A-E320E1D0E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0">
              <a:extLst>
                <a:ext uri="{FF2B5EF4-FFF2-40B4-BE49-F238E27FC236}">
                  <a16:creationId xmlns:a16="http://schemas.microsoft.com/office/drawing/2014/main" id="{38214D87-DD5D-4691-BF55-F27072701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41">
              <a:extLst>
                <a:ext uri="{FF2B5EF4-FFF2-40B4-BE49-F238E27FC236}">
                  <a16:creationId xmlns:a16="http://schemas.microsoft.com/office/drawing/2014/main" id="{6D3FBDE6-C313-4C44-B971-B34635468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42">
              <a:extLst>
                <a:ext uri="{FF2B5EF4-FFF2-40B4-BE49-F238E27FC236}">
                  <a16:creationId xmlns:a16="http://schemas.microsoft.com/office/drawing/2014/main" id="{F528E702-4734-4CAB-97C7-737D868F5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43">
              <a:extLst>
                <a:ext uri="{FF2B5EF4-FFF2-40B4-BE49-F238E27FC236}">
                  <a16:creationId xmlns:a16="http://schemas.microsoft.com/office/drawing/2014/main" id="{88136305-A716-46EA-A45F-7787C694F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44">
              <a:extLst>
                <a:ext uri="{FF2B5EF4-FFF2-40B4-BE49-F238E27FC236}">
                  <a16:creationId xmlns:a16="http://schemas.microsoft.com/office/drawing/2014/main" id="{4187204B-C8DD-44A6-AC1A-F21D18F669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Rectangle 45">
              <a:extLst>
                <a:ext uri="{FF2B5EF4-FFF2-40B4-BE49-F238E27FC236}">
                  <a16:creationId xmlns:a16="http://schemas.microsoft.com/office/drawing/2014/main" id="{6DD06B75-D598-40D9-B8BF-9721316E70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9" name="Freeform 46">
              <a:extLst>
                <a:ext uri="{FF2B5EF4-FFF2-40B4-BE49-F238E27FC236}">
                  <a16:creationId xmlns:a16="http://schemas.microsoft.com/office/drawing/2014/main" id="{E8D513EA-D2F2-4B72-8C9F-0F2ADA523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7">
              <a:extLst>
                <a:ext uri="{FF2B5EF4-FFF2-40B4-BE49-F238E27FC236}">
                  <a16:creationId xmlns:a16="http://schemas.microsoft.com/office/drawing/2014/main" id="{0D147329-C850-46D8-9986-D14AC9140E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48">
              <a:extLst>
                <a:ext uri="{FF2B5EF4-FFF2-40B4-BE49-F238E27FC236}">
                  <a16:creationId xmlns:a16="http://schemas.microsoft.com/office/drawing/2014/main" id="{5573F0D3-BA73-4060-8D3B-07BEC55F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49">
              <a:extLst>
                <a:ext uri="{FF2B5EF4-FFF2-40B4-BE49-F238E27FC236}">
                  <a16:creationId xmlns:a16="http://schemas.microsoft.com/office/drawing/2014/main" id="{5323672F-2475-40AC-8C0F-6CD7324B39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50">
              <a:extLst>
                <a:ext uri="{FF2B5EF4-FFF2-40B4-BE49-F238E27FC236}">
                  <a16:creationId xmlns:a16="http://schemas.microsoft.com/office/drawing/2014/main" id="{7B0EF5E8-887B-446C-9459-0707ECE3D9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51">
              <a:extLst>
                <a:ext uri="{FF2B5EF4-FFF2-40B4-BE49-F238E27FC236}">
                  <a16:creationId xmlns:a16="http://schemas.microsoft.com/office/drawing/2014/main" id="{29BE4652-0F1E-4519-8787-62EBB3D87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2">
              <a:extLst>
                <a:ext uri="{FF2B5EF4-FFF2-40B4-BE49-F238E27FC236}">
                  <a16:creationId xmlns:a16="http://schemas.microsoft.com/office/drawing/2014/main" id="{4A268FBD-6879-416B-8AB0-73BF73637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3">
              <a:extLst>
                <a:ext uri="{FF2B5EF4-FFF2-40B4-BE49-F238E27FC236}">
                  <a16:creationId xmlns:a16="http://schemas.microsoft.com/office/drawing/2014/main" id="{3D986CF2-B129-4550-A27B-8C82C9CAC9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54">
              <a:extLst>
                <a:ext uri="{FF2B5EF4-FFF2-40B4-BE49-F238E27FC236}">
                  <a16:creationId xmlns:a16="http://schemas.microsoft.com/office/drawing/2014/main" id="{E340F934-32AF-4C03-9AFD-1D54DF4C1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55">
              <a:extLst>
                <a:ext uri="{FF2B5EF4-FFF2-40B4-BE49-F238E27FC236}">
                  <a16:creationId xmlns:a16="http://schemas.microsoft.com/office/drawing/2014/main" id="{0D58128A-77AD-4168-874A-4CADD56CC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56">
              <a:extLst>
                <a:ext uri="{FF2B5EF4-FFF2-40B4-BE49-F238E27FC236}">
                  <a16:creationId xmlns:a16="http://schemas.microsoft.com/office/drawing/2014/main" id="{1AA9BAAA-B13C-4A0A-BDED-AF91E06151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57">
              <a:extLst>
                <a:ext uri="{FF2B5EF4-FFF2-40B4-BE49-F238E27FC236}">
                  <a16:creationId xmlns:a16="http://schemas.microsoft.com/office/drawing/2014/main" id="{9FC52BEC-DF15-46FD-9B22-B3CF0A3F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58">
              <a:extLst>
                <a:ext uri="{FF2B5EF4-FFF2-40B4-BE49-F238E27FC236}">
                  <a16:creationId xmlns:a16="http://schemas.microsoft.com/office/drawing/2014/main" id="{95ACC0BA-E65B-447A-B0FE-80BCFF4C3C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u 1">
            <a:extLst>
              <a:ext uri="{FF2B5EF4-FFF2-40B4-BE49-F238E27FC236}">
                <a16:creationId xmlns:a16="http://schemas.microsoft.com/office/drawing/2014/main" id="{70AD5DC4-A4DC-E97D-A692-7AEC6FC9A1F4}"/>
              </a:ext>
            </a:extLst>
          </p:cNvPr>
          <p:cNvSpPr>
            <a:spLocks noGrp="1"/>
          </p:cNvSpPr>
          <p:nvPr>
            <p:ph type="title"/>
          </p:nvPr>
        </p:nvSpPr>
        <p:spPr>
          <a:xfrm>
            <a:off x="8411781" y="618518"/>
            <a:ext cx="2948240" cy="1478570"/>
          </a:xfrm>
        </p:spPr>
        <p:txBody>
          <a:bodyPr>
            <a:normAutofit/>
          </a:bodyPr>
          <a:lstStyle/>
          <a:p>
            <a:r>
              <a:rPr lang="en-US" sz="3000"/>
              <a:t>Features, Advantages, Disadvantages</a:t>
            </a:r>
          </a:p>
        </p:txBody>
      </p:sp>
      <p:pic>
        <p:nvPicPr>
          <p:cNvPr id="7" name="Substituent conținut 6" descr="O imagine care conține text, captură de ecran&#10;&#10;Descriere generată automat">
            <a:extLst>
              <a:ext uri="{FF2B5EF4-FFF2-40B4-BE49-F238E27FC236}">
                <a16:creationId xmlns:a16="http://schemas.microsoft.com/office/drawing/2014/main" id="{3802D40E-F2F8-E323-1DE0-77ACBF05CA53}"/>
              </a:ext>
            </a:extLst>
          </p:cNvPr>
          <p:cNvPicPr>
            <a:picLocks noChangeAspect="1"/>
          </p:cNvPicPr>
          <p:nvPr/>
        </p:nvPicPr>
        <p:blipFill rotWithShape="1">
          <a:blip r:embed="rId4"/>
          <a:srcRect r="19504" b="-2"/>
          <a:stretch/>
        </p:blipFill>
        <p:spPr>
          <a:xfrm>
            <a:off x="-5597" y="1"/>
            <a:ext cx="7558541" cy="3427413"/>
          </a:xfrm>
          <a:custGeom>
            <a:avLst/>
            <a:gdLst/>
            <a:ahLst/>
            <a:cxnLst/>
            <a:rect l="l" t="t" r="r" b="b"/>
            <a:pathLst>
              <a:path w="7558541" h="3427413">
                <a:moveTo>
                  <a:pt x="0" y="0"/>
                </a:moveTo>
                <a:lnTo>
                  <a:pt x="7558541" y="0"/>
                </a:lnTo>
                <a:lnTo>
                  <a:pt x="7558541" y="3427413"/>
                </a:lnTo>
                <a:lnTo>
                  <a:pt x="0" y="3427413"/>
                </a:lnTo>
                <a:close/>
              </a:path>
            </a:pathLst>
          </a:custGeom>
        </p:spPr>
      </p:pic>
      <p:pic>
        <p:nvPicPr>
          <p:cNvPr id="78" name="Imagine 77" descr="O imagine care conține text, captură de ecran, software, Site web&#10;&#10;Descriere generată automat">
            <a:extLst>
              <a:ext uri="{FF2B5EF4-FFF2-40B4-BE49-F238E27FC236}">
                <a16:creationId xmlns:a16="http://schemas.microsoft.com/office/drawing/2014/main" id="{E6A6D539-298E-7897-334F-1690D499885A}"/>
              </a:ext>
            </a:extLst>
          </p:cNvPr>
          <p:cNvPicPr>
            <a:picLocks noChangeAspect="1"/>
          </p:cNvPicPr>
          <p:nvPr/>
        </p:nvPicPr>
        <p:blipFill rotWithShape="1">
          <a:blip r:embed="rId5"/>
          <a:srcRect l="7742" r="6882" b="1"/>
          <a:stretch/>
        </p:blipFill>
        <p:spPr>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p:spPr>
      </p:pic>
      <p:sp>
        <p:nvSpPr>
          <p:cNvPr id="11" name="Content Placeholder 10">
            <a:extLst>
              <a:ext uri="{FF2B5EF4-FFF2-40B4-BE49-F238E27FC236}">
                <a16:creationId xmlns:a16="http://schemas.microsoft.com/office/drawing/2014/main" id="{4D845FC2-E1BB-2007-9F02-B1EBFA9B8A81}"/>
              </a:ext>
            </a:extLst>
          </p:cNvPr>
          <p:cNvSpPr>
            <a:spLocks noGrp="1"/>
          </p:cNvSpPr>
          <p:nvPr>
            <p:ph idx="1"/>
          </p:nvPr>
        </p:nvSpPr>
        <p:spPr>
          <a:xfrm>
            <a:off x="8411781" y="2249487"/>
            <a:ext cx="2948240" cy="3541714"/>
          </a:xfrm>
        </p:spPr>
        <p:txBody>
          <a:bodyPr>
            <a:normAutofit/>
          </a:bodyPr>
          <a:lstStyle/>
          <a:p>
            <a:r>
              <a:rPr lang="en-US" sz="1800" dirty="0"/>
              <a:t>Here is the code for the verification for the login page. Checks if the username and the password from the database match.</a:t>
            </a:r>
          </a:p>
        </p:txBody>
      </p:sp>
      <p:cxnSp>
        <p:nvCxnSpPr>
          <p:cNvPr id="150" name="Straight Connector 142">
            <a:extLst>
              <a:ext uri="{FF2B5EF4-FFF2-40B4-BE49-F238E27FC236}">
                <a16:creationId xmlns:a16="http://schemas.microsoft.com/office/drawing/2014/main" id="{79CECD47-BAAC-4DB7-9799-B92EA5BDB5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51" name="Straight Connector 144">
            <a:extLst>
              <a:ext uri="{FF2B5EF4-FFF2-40B4-BE49-F238E27FC236}">
                <a16:creationId xmlns:a16="http://schemas.microsoft.com/office/drawing/2014/main" id="{42B5FFEC-000D-4A6E-A8E7-0549AD40B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206635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24A8CFF-9394-E84F-653E-9A1C9E89D281}"/>
              </a:ext>
            </a:extLst>
          </p:cNvPr>
          <p:cNvSpPr>
            <a:spLocks noGrp="1"/>
          </p:cNvSpPr>
          <p:nvPr>
            <p:ph type="title"/>
          </p:nvPr>
        </p:nvSpPr>
        <p:spPr/>
        <p:txBody>
          <a:bodyPr/>
          <a:lstStyle/>
          <a:p>
            <a:r>
              <a:rPr lang="en-US" dirty="0"/>
              <a:t>Features, Advantages, Disadvantages</a:t>
            </a:r>
          </a:p>
        </p:txBody>
      </p:sp>
      <p:pic>
        <p:nvPicPr>
          <p:cNvPr id="5" name="Substituent conținut 4" descr="O imagine care conține text, captură de ecran, software, Software multimedia&#10;&#10;Descriere generată automat">
            <a:extLst>
              <a:ext uri="{FF2B5EF4-FFF2-40B4-BE49-F238E27FC236}">
                <a16:creationId xmlns:a16="http://schemas.microsoft.com/office/drawing/2014/main" id="{1CC8FF81-A2AA-78C7-7837-6F06EE0E3010}"/>
              </a:ext>
            </a:extLst>
          </p:cNvPr>
          <p:cNvPicPr>
            <a:picLocks noGrp="1" noChangeAspect="1"/>
          </p:cNvPicPr>
          <p:nvPr>
            <p:ph idx="1"/>
          </p:nvPr>
        </p:nvPicPr>
        <p:blipFill>
          <a:blip r:embed="rId2"/>
          <a:stretch>
            <a:fillRect/>
          </a:stretch>
        </p:blipFill>
        <p:spPr>
          <a:xfrm>
            <a:off x="323417" y="1658144"/>
            <a:ext cx="7549854" cy="3541712"/>
          </a:xfrm>
        </p:spPr>
      </p:pic>
      <p:sp>
        <p:nvSpPr>
          <p:cNvPr id="8" name="CasetăText 7">
            <a:extLst>
              <a:ext uri="{FF2B5EF4-FFF2-40B4-BE49-F238E27FC236}">
                <a16:creationId xmlns:a16="http://schemas.microsoft.com/office/drawing/2014/main" id="{E200E62D-D912-BC3B-27D5-85936B61A1F5}"/>
              </a:ext>
            </a:extLst>
          </p:cNvPr>
          <p:cNvSpPr txBox="1"/>
          <p:nvPr/>
        </p:nvSpPr>
        <p:spPr>
          <a:xfrm>
            <a:off x="8463776" y="2352907"/>
            <a:ext cx="2977375" cy="2308324"/>
          </a:xfrm>
          <a:prstGeom prst="rect">
            <a:avLst/>
          </a:prstGeom>
          <a:noFill/>
        </p:spPr>
        <p:txBody>
          <a:bodyPr wrap="square" rtlCol="0">
            <a:spAutoFit/>
          </a:bodyPr>
          <a:lstStyle/>
          <a:p>
            <a:r>
              <a:rPr lang="en-US" dirty="0"/>
              <a:t>This is the schema for the user. We require only the email manually here, because with the help of the plugin </a:t>
            </a:r>
            <a:r>
              <a:rPr lang="en-US" dirty="0" err="1"/>
              <a:t>passportLocalMongoose</a:t>
            </a:r>
            <a:r>
              <a:rPr lang="en-US" dirty="0"/>
              <a:t> we get the username and the hashed password into the database.</a:t>
            </a:r>
          </a:p>
        </p:txBody>
      </p:sp>
      <p:pic>
        <p:nvPicPr>
          <p:cNvPr id="10" name="Imagine 9" descr="O imagine care conține text, Font, captură de ecran&#10;&#10;Descriere generată automat">
            <a:extLst>
              <a:ext uri="{FF2B5EF4-FFF2-40B4-BE49-F238E27FC236}">
                <a16:creationId xmlns:a16="http://schemas.microsoft.com/office/drawing/2014/main" id="{3B1D3BC1-C743-1839-FC47-BCC78431FB9C}"/>
              </a:ext>
            </a:extLst>
          </p:cNvPr>
          <p:cNvPicPr>
            <a:picLocks noChangeAspect="1"/>
          </p:cNvPicPr>
          <p:nvPr/>
        </p:nvPicPr>
        <p:blipFill>
          <a:blip r:embed="rId3"/>
          <a:stretch>
            <a:fillRect/>
          </a:stretch>
        </p:blipFill>
        <p:spPr>
          <a:xfrm>
            <a:off x="323417" y="5199856"/>
            <a:ext cx="7549854" cy="1181100"/>
          </a:xfrm>
          <a:prstGeom prst="rect">
            <a:avLst/>
          </a:prstGeom>
        </p:spPr>
      </p:pic>
    </p:spTree>
    <p:extLst>
      <p:ext uri="{BB962C8B-B14F-4D97-AF65-F5344CB8AC3E}">
        <p14:creationId xmlns:p14="http://schemas.microsoft.com/office/powerpoint/2010/main" val="167469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BD4E801-4F05-89F1-0F55-278A1FF7126E}"/>
              </a:ext>
            </a:extLst>
          </p:cNvPr>
          <p:cNvSpPr>
            <a:spLocks noGrp="1"/>
          </p:cNvSpPr>
          <p:nvPr>
            <p:ph type="title"/>
          </p:nvPr>
        </p:nvSpPr>
        <p:spPr>
          <a:xfrm>
            <a:off x="6854013" y="384343"/>
            <a:ext cx="5337987" cy="1478570"/>
          </a:xfrm>
        </p:spPr>
        <p:txBody>
          <a:bodyPr/>
          <a:lstStyle/>
          <a:p>
            <a:r>
              <a:rPr lang="en-US" dirty="0"/>
              <a:t>Features, Advantages, Disadvantages</a:t>
            </a:r>
          </a:p>
        </p:txBody>
      </p:sp>
      <p:pic>
        <p:nvPicPr>
          <p:cNvPr id="5" name="Substituent conținut 4" descr="O imagine care conține text, captură de ecran&#10;&#10;Descriere generată automat">
            <a:extLst>
              <a:ext uri="{FF2B5EF4-FFF2-40B4-BE49-F238E27FC236}">
                <a16:creationId xmlns:a16="http://schemas.microsoft.com/office/drawing/2014/main" id="{A2781141-E158-E2EF-4031-68E1BF4D4D5E}"/>
              </a:ext>
            </a:extLst>
          </p:cNvPr>
          <p:cNvPicPr>
            <a:picLocks noGrp="1" noChangeAspect="1"/>
          </p:cNvPicPr>
          <p:nvPr>
            <p:ph idx="1"/>
          </p:nvPr>
        </p:nvPicPr>
        <p:blipFill>
          <a:blip r:embed="rId2"/>
          <a:stretch>
            <a:fillRect/>
          </a:stretch>
        </p:blipFill>
        <p:spPr>
          <a:xfrm>
            <a:off x="0" y="-85988"/>
            <a:ext cx="6791093" cy="7029976"/>
          </a:xfrm>
        </p:spPr>
      </p:pic>
      <p:sp>
        <p:nvSpPr>
          <p:cNvPr id="6" name="CasetăText 5">
            <a:extLst>
              <a:ext uri="{FF2B5EF4-FFF2-40B4-BE49-F238E27FC236}">
                <a16:creationId xmlns:a16="http://schemas.microsoft.com/office/drawing/2014/main" id="{AE80CCDF-A75B-8256-B615-79E19FCA0CB7}"/>
              </a:ext>
            </a:extLst>
          </p:cNvPr>
          <p:cNvSpPr txBox="1"/>
          <p:nvPr/>
        </p:nvSpPr>
        <p:spPr>
          <a:xfrm>
            <a:off x="7281746" y="2631688"/>
            <a:ext cx="3780264" cy="1200329"/>
          </a:xfrm>
          <a:prstGeom prst="rect">
            <a:avLst/>
          </a:prstGeom>
          <a:noFill/>
        </p:spPr>
        <p:txBody>
          <a:bodyPr wrap="square" rtlCol="0">
            <a:spAutoFit/>
          </a:bodyPr>
          <a:lstStyle/>
          <a:p>
            <a:r>
              <a:rPr lang="en-US" dirty="0"/>
              <a:t>Here I created to code to configure a cookie for the session, it expires in one week. Below I have initialized the passport.</a:t>
            </a:r>
          </a:p>
        </p:txBody>
      </p:sp>
    </p:spTree>
    <p:extLst>
      <p:ext uri="{BB962C8B-B14F-4D97-AF65-F5344CB8AC3E}">
        <p14:creationId xmlns:p14="http://schemas.microsoft.com/office/powerpoint/2010/main" val="1358616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C8F768A-BF38-2AB4-4856-01E81773F265}"/>
              </a:ext>
            </a:extLst>
          </p:cNvPr>
          <p:cNvSpPr>
            <a:spLocks noGrp="1"/>
          </p:cNvSpPr>
          <p:nvPr>
            <p:ph type="title"/>
          </p:nvPr>
        </p:nvSpPr>
        <p:spPr>
          <a:xfrm>
            <a:off x="7950819" y="925550"/>
            <a:ext cx="3096591" cy="1171537"/>
          </a:xfrm>
        </p:spPr>
        <p:txBody>
          <a:bodyPr>
            <a:normAutofit fontScale="90000"/>
          </a:bodyPr>
          <a:lstStyle/>
          <a:p>
            <a:r>
              <a:rPr lang="en-US" dirty="0"/>
              <a:t>Features, Advantages, Disadvantages</a:t>
            </a:r>
          </a:p>
        </p:txBody>
      </p:sp>
      <p:pic>
        <p:nvPicPr>
          <p:cNvPr id="5" name="Substituent conținut 4" descr="O imagine care conține text, captură de ecran&#10;&#10;Descriere generată automat">
            <a:extLst>
              <a:ext uri="{FF2B5EF4-FFF2-40B4-BE49-F238E27FC236}">
                <a16:creationId xmlns:a16="http://schemas.microsoft.com/office/drawing/2014/main" id="{C90C0958-7627-CC23-4E9C-0644D3D3E6D4}"/>
              </a:ext>
            </a:extLst>
          </p:cNvPr>
          <p:cNvPicPr>
            <a:picLocks noGrp="1" noChangeAspect="1"/>
          </p:cNvPicPr>
          <p:nvPr>
            <p:ph idx="1"/>
          </p:nvPr>
        </p:nvPicPr>
        <p:blipFill>
          <a:blip r:embed="rId2"/>
          <a:stretch>
            <a:fillRect/>
          </a:stretch>
        </p:blipFill>
        <p:spPr>
          <a:xfrm>
            <a:off x="1" y="0"/>
            <a:ext cx="7058722" cy="6858000"/>
          </a:xfrm>
        </p:spPr>
      </p:pic>
      <p:sp>
        <p:nvSpPr>
          <p:cNvPr id="6" name="CasetăText 5">
            <a:extLst>
              <a:ext uri="{FF2B5EF4-FFF2-40B4-BE49-F238E27FC236}">
                <a16:creationId xmlns:a16="http://schemas.microsoft.com/office/drawing/2014/main" id="{5EE590CF-A485-1519-B7B5-A579442B525F}"/>
              </a:ext>
            </a:extLst>
          </p:cNvPr>
          <p:cNvSpPr txBox="1"/>
          <p:nvPr/>
        </p:nvSpPr>
        <p:spPr>
          <a:xfrm>
            <a:off x="7759337" y="2621280"/>
            <a:ext cx="3936274" cy="1754326"/>
          </a:xfrm>
          <a:prstGeom prst="rect">
            <a:avLst/>
          </a:prstGeom>
          <a:noFill/>
        </p:spPr>
        <p:txBody>
          <a:bodyPr wrap="square" rtlCol="0">
            <a:spAutoFit/>
          </a:bodyPr>
          <a:lstStyle/>
          <a:p>
            <a:r>
              <a:rPr lang="en-US" dirty="0"/>
              <a:t>Here I created the file </a:t>
            </a:r>
            <a:r>
              <a:rPr lang="en-US" dirty="0" err="1"/>
              <a:t>boilerplate.ejs</a:t>
            </a:r>
            <a:r>
              <a:rPr lang="en-US" dirty="0"/>
              <a:t> to help me create other pages and use it as a layout and add any other changes to the specific pages.</a:t>
            </a:r>
          </a:p>
          <a:p>
            <a:r>
              <a:rPr lang="en-US" dirty="0"/>
              <a:t>Also used it to verify the forms login/register</a:t>
            </a:r>
          </a:p>
        </p:txBody>
      </p:sp>
    </p:spTree>
    <p:extLst>
      <p:ext uri="{BB962C8B-B14F-4D97-AF65-F5344CB8AC3E}">
        <p14:creationId xmlns:p14="http://schemas.microsoft.com/office/powerpoint/2010/main" val="418037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8B155B46-C58B-9CC0-5FDB-13F2A8363A35}"/>
              </a:ext>
            </a:extLst>
          </p:cNvPr>
          <p:cNvSpPr>
            <a:spLocks noGrp="1"/>
          </p:cNvSpPr>
          <p:nvPr>
            <p:ph type="title"/>
          </p:nvPr>
        </p:nvSpPr>
        <p:spPr>
          <a:xfrm>
            <a:off x="7225989" y="490654"/>
            <a:ext cx="3821421" cy="1606434"/>
          </a:xfrm>
        </p:spPr>
        <p:txBody>
          <a:bodyPr/>
          <a:lstStyle/>
          <a:p>
            <a:r>
              <a:rPr lang="en-US"/>
              <a:t>Features, Advantages, Disadvantages</a:t>
            </a:r>
            <a:endParaRPr lang="en-US" dirty="0"/>
          </a:p>
        </p:txBody>
      </p:sp>
      <p:pic>
        <p:nvPicPr>
          <p:cNvPr id="5" name="Substituent conținut 4" descr="O imagine care conține text, captură de ecran&#10;&#10;Descriere generată automat">
            <a:extLst>
              <a:ext uri="{FF2B5EF4-FFF2-40B4-BE49-F238E27FC236}">
                <a16:creationId xmlns:a16="http://schemas.microsoft.com/office/drawing/2014/main" id="{53301694-AE8A-88EB-7E30-884B7EE35E52}"/>
              </a:ext>
            </a:extLst>
          </p:cNvPr>
          <p:cNvPicPr>
            <a:picLocks noGrp="1" noChangeAspect="1"/>
          </p:cNvPicPr>
          <p:nvPr>
            <p:ph idx="1"/>
          </p:nvPr>
        </p:nvPicPr>
        <p:blipFill>
          <a:blip r:embed="rId2"/>
          <a:stretch>
            <a:fillRect/>
          </a:stretch>
        </p:blipFill>
        <p:spPr>
          <a:xfrm>
            <a:off x="0" y="0"/>
            <a:ext cx="6367346" cy="6858000"/>
          </a:xfrm>
        </p:spPr>
      </p:pic>
      <p:sp>
        <p:nvSpPr>
          <p:cNvPr id="6" name="CasetăText 5">
            <a:extLst>
              <a:ext uri="{FF2B5EF4-FFF2-40B4-BE49-F238E27FC236}">
                <a16:creationId xmlns:a16="http://schemas.microsoft.com/office/drawing/2014/main" id="{3C80C031-4317-2CC9-D098-414EF0CA9C33}"/>
              </a:ext>
            </a:extLst>
          </p:cNvPr>
          <p:cNvSpPr txBox="1"/>
          <p:nvPr/>
        </p:nvSpPr>
        <p:spPr>
          <a:xfrm>
            <a:off x="7225989" y="2595154"/>
            <a:ext cx="4034194" cy="1477328"/>
          </a:xfrm>
          <a:prstGeom prst="rect">
            <a:avLst/>
          </a:prstGeom>
          <a:noFill/>
        </p:spPr>
        <p:txBody>
          <a:bodyPr wrap="square" rtlCol="0">
            <a:spAutoFit/>
          </a:bodyPr>
          <a:lstStyle/>
          <a:p>
            <a:r>
              <a:rPr lang="en-US" dirty="0"/>
              <a:t>This is the base of the web app, where I required everything needed to make it work.</a:t>
            </a:r>
          </a:p>
          <a:p>
            <a:r>
              <a:rPr lang="en-US" dirty="0"/>
              <a:t>Also created the connection within the database and the website.</a:t>
            </a:r>
          </a:p>
        </p:txBody>
      </p:sp>
    </p:spTree>
    <p:extLst>
      <p:ext uri="{BB962C8B-B14F-4D97-AF65-F5344CB8AC3E}">
        <p14:creationId xmlns:p14="http://schemas.microsoft.com/office/powerpoint/2010/main" val="2064728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ubstituent conținut 4" descr="O imagine care conține text, captură de ecran, software, Software multimedia&#10;&#10;Descriere generată automat">
            <a:extLst>
              <a:ext uri="{FF2B5EF4-FFF2-40B4-BE49-F238E27FC236}">
                <a16:creationId xmlns:a16="http://schemas.microsoft.com/office/drawing/2014/main" id="{DC458F4E-7970-4BA4-BF33-48791559D505}"/>
              </a:ext>
            </a:extLst>
          </p:cNvPr>
          <p:cNvPicPr>
            <a:picLocks noGrp="1" noChangeAspect="1"/>
          </p:cNvPicPr>
          <p:nvPr>
            <p:ph idx="1"/>
          </p:nvPr>
        </p:nvPicPr>
        <p:blipFill>
          <a:blip r:embed="rId2"/>
          <a:stretch>
            <a:fillRect/>
          </a:stretch>
        </p:blipFill>
        <p:spPr>
          <a:xfrm>
            <a:off x="7092177" y="0"/>
            <a:ext cx="8103014" cy="5341434"/>
          </a:xfrm>
        </p:spPr>
      </p:pic>
      <p:pic>
        <p:nvPicPr>
          <p:cNvPr id="7" name="Imagine 6" descr="O imagine care conține text, electronice, captură de ecran, multimedia&#10;&#10;Descriere generată automat">
            <a:extLst>
              <a:ext uri="{FF2B5EF4-FFF2-40B4-BE49-F238E27FC236}">
                <a16:creationId xmlns:a16="http://schemas.microsoft.com/office/drawing/2014/main" id="{CDDB55CA-4180-64B7-7D8E-C81BA807F5F4}"/>
              </a:ext>
            </a:extLst>
          </p:cNvPr>
          <p:cNvPicPr>
            <a:picLocks noChangeAspect="1"/>
          </p:cNvPicPr>
          <p:nvPr/>
        </p:nvPicPr>
        <p:blipFill>
          <a:blip r:embed="rId3"/>
          <a:stretch>
            <a:fillRect/>
          </a:stretch>
        </p:blipFill>
        <p:spPr>
          <a:xfrm>
            <a:off x="0" y="3650866"/>
            <a:ext cx="6509291" cy="3207134"/>
          </a:xfrm>
          <a:prstGeom prst="rect">
            <a:avLst/>
          </a:prstGeom>
        </p:spPr>
      </p:pic>
      <p:sp>
        <p:nvSpPr>
          <p:cNvPr id="8" name="CasetăText 7">
            <a:extLst>
              <a:ext uri="{FF2B5EF4-FFF2-40B4-BE49-F238E27FC236}">
                <a16:creationId xmlns:a16="http://schemas.microsoft.com/office/drawing/2014/main" id="{2BE42260-FC8E-869E-A27B-7FBDAA81E461}"/>
              </a:ext>
            </a:extLst>
          </p:cNvPr>
          <p:cNvSpPr txBox="1"/>
          <p:nvPr/>
        </p:nvSpPr>
        <p:spPr>
          <a:xfrm>
            <a:off x="579863" y="1405054"/>
            <a:ext cx="5516137" cy="646331"/>
          </a:xfrm>
          <a:prstGeom prst="rect">
            <a:avLst/>
          </a:prstGeom>
          <a:noFill/>
        </p:spPr>
        <p:txBody>
          <a:bodyPr wrap="square" rtlCol="0">
            <a:spAutoFit/>
          </a:bodyPr>
          <a:lstStyle/>
          <a:p>
            <a:r>
              <a:rPr lang="en-US" dirty="0"/>
              <a:t>On the right is the courses page, after the user logged in.</a:t>
            </a:r>
          </a:p>
          <a:p>
            <a:r>
              <a:rPr lang="en-US" dirty="0"/>
              <a:t>Below is a test, with the result of the user.</a:t>
            </a:r>
          </a:p>
        </p:txBody>
      </p:sp>
    </p:spTree>
    <p:extLst>
      <p:ext uri="{BB962C8B-B14F-4D97-AF65-F5344CB8AC3E}">
        <p14:creationId xmlns:p14="http://schemas.microsoft.com/office/powerpoint/2010/main" val="1597895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73BC479B-EA22-FBC3-D95B-76B19E3AF00D}"/>
              </a:ext>
            </a:extLst>
          </p:cNvPr>
          <p:cNvSpPr>
            <a:spLocks noGrp="1"/>
          </p:cNvSpPr>
          <p:nvPr>
            <p:ph type="title"/>
          </p:nvPr>
        </p:nvSpPr>
        <p:spPr>
          <a:xfrm>
            <a:off x="1141413" y="618518"/>
            <a:ext cx="9905998" cy="1478570"/>
          </a:xfrm>
        </p:spPr>
        <p:txBody>
          <a:bodyPr>
            <a:normAutofit/>
          </a:bodyPr>
          <a:lstStyle/>
          <a:p>
            <a:r>
              <a:rPr lang="en-US" dirty="0"/>
              <a:t>Conclusion</a:t>
            </a:r>
          </a:p>
        </p:txBody>
      </p:sp>
      <p:graphicFrame>
        <p:nvGraphicFramePr>
          <p:cNvPr id="5" name="Substituent conținut 2">
            <a:extLst>
              <a:ext uri="{FF2B5EF4-FFF2-40B4-BE49-F238E27FC236}">
                <a16:creationId xmlns:a16="http://schemas.microsoft.com/office/drawing/2014/main" id="{4B723A20-A3F8-7C3E-3884-16E49381DE46}"/>
              </a:ext>
            </a:extLst>
          </p:cNvPr>
          <p:cNvGraphicFramePr>
            <a:graphicFrameLocks noGrp="1"/>
          </p:cNvGraphicFramePr>
          <p:nvPr>
            <p:ph idx="1"/>
            <p:extLst>
              <p:ext uri="{D42A27DB-BD31-4B8C-83A1-F6EECF244321}">
                <p14:modId xmlns:p14="http://schemas.microsoft.com/office/powerpoint/2010/main" val="3381224964"/>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3752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2" name="Group 1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8" name="Group 67">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4" name="Titlu 3">
            <a:extLst>
              <a:ext uri="{FF2B5EF4-FFF2-40B4-BE49-F238E27FC236}">
                <a16:creationId xmlns:a16="http://schemas.microsoft.com/office/drawing/2014/main" id="{A83E4E53-DD4D-935D-B439-31D1080B3EE1}"/>
              </a:ext>
            </a:extLst>
          </p:cNvPr>
          <p:cNvSpPr>
            <a:spLocks noGrp="1"/>
          </p:cNvSpPr>
          <p:nvPr>
            <p:ph type="title"/>
          </p:nvPr>
        </p:nvSpPr>
        <p:spPr>
          <a:xfrm>
            <a:off x="6567487" y="2017713"/>
            <a:ext cx="4052887" cy="2387600"/>
          </a:xfrm>
        </p:spPr>
        <p:txBody>
          <a:bodyPr vert="horz" lIns="91440" tIns="45720" rIns="91440" bIns="45720" rtlCol="0" anchor="b">
            <a:normAutofit/>
          </a:bodyPr>
          <a:lstStyle/>
          <a:p>
            <a:r>
              <a:rPr lang="en-US" sz="4800" dirty="0"/>
              <a:t>Thank you for your attention!</a:t>
            </a:r>
          </a:p>
        </p:txBody>
      </p:sp>
      <p:pic>
        <p:nvPicPr>
          <p:cNvPr id="6" name="Picture 5">
            <a:extLst>
              <a:ext uri="{FF2B5EF4-FFF2-40B4-BE49-F238E27FC236}">
                <a16:creationId xmlns:a16="http://schemas.microsoft.com/office/drawing/2014/main" id="{4F5F18C3-1D80-60AF-F40B-812B3AAD02A6}"/>
              </a:ext>
            </a:extLst>
          </p:cNvPr>
          <p:cNvPicPr>
            <a:picLocks noChangeAspect="1"/>
          </p:cNvPicPr>
          <p:nvPr/>
        </p:nvPicPr>
        <p:blipFill rotWithShape="1">
          <a:blip r:embed="rId4"/>
          <a:srcRect l="14746" r="26533" b="-1"/>
          <a:stretch/>
        </p:blipFill>
        <p:spPr>
          <a:xfrm>
            <a:off x="-5597" y="10"/>
            <a:ext cx="6101597" cy="6857990"/>
          </a:xfrm>
          <a:prstGeom prst="rect">
            <a:avLst/>
          </a:prstGeom>
        </p:spPr>
      </p:pic>
      <p:grpSp>
        <p:nvGrpSpPr>
          <p:cNvPr id="72" name="Group 71">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3"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7"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2"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4"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28" name="Group 127">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9"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188877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37" name="Group 236">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38" name="Rectangle 237">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9"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996697" y="618518"/>
            <a:ext cx="6050713" cy="1478570"/>
          </a:xfrm>
        </p:spPr>
        <p:txBody>
          <a:bodyPr>
            <a:normAutofit/>
          </a:bodyPr>
          <a:lstStyle/>
          <a:p>
            <a:r>
              <a:rPr lang="en-US"/>
              <a:t>Contents</a:t>
            </a:r>
          </a:p>
        </p:txBody>
      </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srcRect l="31444" r="23436" b="-1"/>
          <a:stretch/>
        </p:blipFill>
        <p:spPr>
          <a:xfrm>
            <a:off x="-5597" y="10"/>
            <a:ext cx="4635583" cy="6857990"/>
          </a:xfrm>
          <a:prstGeom prst="rect">
            <a:avLst/>
          </a:prstGeom>
        </p:spPr>
      </p:pic>
      <p:grpSp>
        <p:nvGrpSpPr>
          <p:cNvPr id="241" name="Group 240">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42" name="Rectangle 241">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3"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Rectangle 244">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6"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8"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1"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9"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0"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1"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5"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6"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7"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8"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Rectangle 269">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1"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2"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3"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4"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5"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6"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7"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8"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9"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0"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1"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2" name="Rectangle 281">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3"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4"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5"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6"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9"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968958" y="2249487"/>
            <a:ext cx="6078453" cy="3541714"/>
          </a:xfrm>
        </p:spPr>
        <p:txBody>
          <a:bodyPr>
            <a:normAutofit/>
          </a:bodyPr>
          <a:lstStyle/>
          <a:p>
            <a:pPr>
              <a:lnSpc>
                <a:spcPct val="110000"/>
              </a:lnSpc>
            </a:pPr>
            <a:r>
              <a:rPr lang="en-US"/>
              <a:t>Programming Languages Used</a:t>
            </a:r>
          </a:p>
          <a:p>
            <a:pPr>
              <a:lnSpc>
                <a:spcPct val="110000"/>
              </a:lnSpc>
            </a:pPr>
            <a:r>
              <a:rPr lang="en-US"/>
              <a:t>Comparison</a:t>
            </a:r>
          </a:p>
          <a:p>
            <a:pPr>
              <a:lnSpc>
                <a:spcPct val="110000"/>
              </a:lnSpc>
            </a:pPr>
            <a:r>
              <a:rPr lang="en-US"/>
              <a:t>Differences, new or improved to other applications</a:t>
            </a:r>
          </a:p>
          <a:p>
            <a:pPr>
              <a:lnSpc>
                <a:spcPct val="110000"/>
              </a:lnSpc>
            </a:pPr>
            <a:r>
              <a:rPr lang="en-US"/>
              <a:t>Objectives</a:t>
            </a:r>
          </a:p>
          <a:p>
            <a:pPr>
              <a:lnSpc>
                <a:spcPct val="110000"/>
              </a:lnSpc>
            </a:pPr>
            <a:r>
              <a:rPr lang="en-US"/>
              <a:t>Presentations of the website</a:t>
            </a:r>
          </a:p>
          <a:p>
            <a:pPr>
              <a:lnSpc>
                <a:spcPct val="110000"/>
              </a:lnSpc>
            </a:pPr>
            <a:r>
              <a:rPr lang="en-US"/>
              <a:t>Conclusion</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u 1">
            <a:extLst>
              <a:ext uri="{FF2B5EF4-FFF2-40B4-BE49-F238E27FC236}">
                <a16:creationId xmlns:a16="http://schemas.microsoft.com/office/drawing/2014/main" id="{B867567B-61BB-6DE2-58E4-7CC1E313CE3D}"/>
              </a:ext>
            </a:extLst>
          </p:cNvPr>
          <p:cNvSpPr>
            <a:spLocks noGrp="1"/>
          </p:cNvSpPr>
          <p:nvPr>
            <p:ph type="title"/>
          </p:nvPr>
        </p:nvSpPr>
        <p:spPr>
          <a:xfrm>
            <a:off x="6448425" y="618518"/>
            <a:ext cx="4598985" cy="1478570"/>
          </a:xfrm>
        </p:spPr>
        <p:txBody>
          <a:bodyPr>
            <a:normAutofit/>
          </a:bodyPr>
          <a:lstStyle/>
          <a:p>
            <a:r>
              <a:rPr lang="en-US" dirty="0"/>
              <a:t>Programming Languages</a:t>
            </a:r>
          </a:p>
        </p:txBody>
      </p:sp>
      <p:pic>
        <p:nvPicPr>
          <p:cNvPr id="5" name="Picture 4" descr="Computer script on a screen">
            <a:extLst>
              <a:ext uri="{FF2B5EF4-FFF2-40B4-BE49-F238E27FC236}">
                <a16:creationId xmlns:a16="http://schemas.microsoft.com/office/drawing/2014/main" id="{278A7971-C97B-B63A-B880-0137545C3DE5}"/>
              </a:ext>
            </a:extLst>
          </p:cNvPr>
          <p:cNvPicPr>
            <a:picLocks noChangeAspect="1"/>
          </p:cNvPicPr>
          <p:nvPr/>
        </p:nvPicPr>
        <p:blipFill rotWithShape="1">
          <a:blip r:embed="rId4"/>
          <a:srcRect l="419" r="40192" b="-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ubstituent conținut 2">
            <a:extLst>
              <a:ext uri="{FF2B5EF4-FFF2-40B4-BE49-F238E27FC236}">
                <a16:creationId xmlns:a16="http://schemas.microsoft.com/office/drawing/2014/main" id="{C8279504-F861-26C4-2DE3-6483E9FA9DFB}"/>
              </a:ext>
            </a:extLst>
          </p:cNvPr>
          <p:cNvSpPr>
            <a:spLocks noGrp="1"/>
          </p:cNvSpPr>
          <p:nvPr>
            <p:ph idx="1"/>
          </p:nvPr>
        </p:nvSpPr>
        <p:spPr>
          <a:xfrm>
            <a:off x="6448425" y="2249487"/>
            <a:ext cx="4598986" cy="3541714"/>
          </a:xfrm>
        </p:spPr>
        <p:txBody>
          <a:bodyPr numCol="2" spcCol="457200">
            <a:normAutofit/>
          </a:bodyPr>
          <a:lstStyle/>
          <a:p>
            <a:pPr marL="0" indent="0">
              <a:lnSpc>
                <a:spcPct val="110000"/>
              </a:lnSpc>
              <a:buNone/>
            </a:pPr>
            <a:r>
              <a:rPr lang="en-US" sz="1700"/>
              <a:t>In this project I have used a multitude of programming languages to able to design and create the page </a:t>
            </a:r>
          </a:p>
          <a:p>
            <a:pPr>
              <a:lnSpc>
                <a:spcPct val="110000"/>
              </a:lnSpc>
            </a:pPr>
            <a:r>
              <a:rPr lang="en-US" sz="1700"/>
              <a:t>HTML</a:t>
            </a:r>
          </a:p>
          <a:p>
            <a:pPr>
              <a:lnSpc>
                <a:spcPct val="110000"/>
              </a:lnSpc>
            </a:pPr>
            <a:r>
              <a:rPr lang="en-US" sz="1700"/>
              <a:t>CSS</a:t>
            </a:r>
          </a:p>
          <a:p>
            <a:pPr>
              <a:lnSpc>
                <a:spcPct val="110000"/>
              </a:lnSpc>
            </a:pPr>
            <a:r>
              <a:rPr lang="en-US" sz="1700"/>
              <a:t>JavaScript</a:t>
            </a:r>
          </a:p>
          <a:p>
            <a:pPr marL="0" indent="0">
              <a:lnSpc>
                <a:spcPct val="110000"/>
              </a:lnSpc>
              <a:buNone/>
            </a:pPr>
            <a:endParaRPr lang="en-US" sz="1700"/>
          </a:p>
          <a:p>
            <a:pPr marL="0" indent="0">
              <a:lnSpc>
                <a:spcPct val="110000"/>
              </a:lnSpc>
              <a:buNone/>
            </a:pPr>
            <a:r>
              <a:rPr lang="en-US" sz="1700"/>
              <a:t>Different Frameworks:</a:t>
            </a:r>
          </a:p>
          <a:p>
            <a:pPr>
              <a:lnSpc>
                <a:spcPct val="110000"/>
              </a:lnSpc>
            </a:pPr>
            <a:r>
              <a:rPr lang="en-US" sz="1700"/>
              <a:t>Node.js</a:t>
            </a:r>
          </a:p>
          <a:p>
            <a:pPr>
              <a:lnSpc>
                <a:spcPct val="110000"/>
              </a:lnSpc>
            </a:pPr>
            <a:r>
              <a:rPr lang="en-US" sz="1700"/>
              <a:t>Express</a:t>
            </a:r>
          </a:p>
          <a:p>
            <a:pPr>
              <a:lnSpc>
                <a:spcPct val="110000"/>
              </a:lnSpc>
            </a:pPr>
            <a:r>
              <a:rPr lang="en-US" sz="1700"/>
              <a:t>MongoDB</a:t>
            </a:r>
          </a:p>
          <a:p>
            <a:pPr>
              <a:lnSpc>
                <a:spcPct val="110000"/>
              </a:lnSpc>
            </a:pPr>
            <a:r>
              <a:rPr lang="en-US" sz="1700"/>
              <a:t>Mongoose</a:t>
            </a:r>
          </a:p>
          <a:p>
            <a:pPr>
              <a:lnSpc>
                <a:spcPct val="110000"/>
              </a:lnSpc>
            </a:pPr>
            <a:r>
              <a:rPr lang="en-US" sz="1700"/>
              <a:t>Passport</a:t>
            </a:r>
          </a:p>
          <a:p>
            <a:pPr>
              <a:lnSpc>
                <a:spcPct val="110000"/>
              </a:lnSpc>
            </a:pPr>
            <a:r>
              <a:rPr lang="en-US" sz="1700" err="1"/>
              <a:t>Ejs</a:t>
            </a:r>
            <a:endParaRPr lang="en-US" sz="1700"/>
          </a:p>
        </p:txBody>
      </p:sp>
    </p:spTree>
    <p:extLst>
      <p:ext uri="{BB962C8B-B14F-4D97-AF65-F5344CB8AC3E}">
        <p14:creationId xmlns:p14="http://schemas.microsoft.com/office/powerpoint/2010/main" val="43515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63" name="Rectangle 9">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9812E511-5004-52AC-C6BB-58B64CC52981}"/>
              </a:ext>
            </a:extLst>
          </p:cNvPr>
          <p:cNvSpPr>
            <a:spLocks noGrp="1"/>
          </p:cNvSpPr>
          <p:nvPr>
            <p:ph type="title"/>
          </p:nvPr>
        </p:nvSpPr>
        <p:spPr>
          <a:xfrm>
            <a:off x="1141413" y="618518"/>
            <a:ext cx="9905998" cy="1478570"/>
          </a:xfrm>
        </p:spPr>
        <p:txBody>
          <a:bodyPr>
            <a:normAutofit/>
          </a:bodyPr>
          <a:lstStyle/>
          <a:p>
            <a:r>
              <a:rPr lang="en-US"/>
              <a:t>Comparison</a:t>
            </a:r>
            <a:endParaRPr lang="en-US" dirty="0"/>
          </a:p>
        </p:txBody>
      </p:sp>
      <p:sp>
        <p:nvSpPr>
          <p:cNvPr id="3" name="Substituent conținut 2">
            <a:extLst>
              <a:ext uri="{FF2B5EF4-FFF2-40B4-BE49-F238E27FC236}">
                <a16:creationId xmlns:a16="http://schemas.microsoft.com/office/drawing/2014/main" id="{A1D6CA7B-C977-3297-2B5C-34182C7417BF}"/>
              </a:ext>
            </a:extLst>
          </p:cNvPr>
          <p:cNvSpPr>
            <a:spLocks noGrp="1"/>
          </p:cNvSpPr>
          <p:nvPr>
            <p:ph idx="1"/>
          </p:nvPr>
        </p:nvSpPr>
        <p:spPr>
          <a:xfrm>
            <a:off x="1141413" y="2478061"/>
            <a:ext cx="3757384" cy="3084566"/>
          </a:xfrm>
        </p:spPr>
        <p:txBody>
          <a:bodyPr/>
          <a:lstStyle/>
          <a:p>
            <a:pPr marL="224028" indent="-224028" defTabSz="896112">
              <a:spcBef>
                <a:spcPts val="980"/>
              </a:spcBef>
            </a:pPr>
            <a:r>
              <a:rPr lang="en-US" sz="2352" kern="1200" err="1">
                <a:solidFill>
                  <a:schemeClr val="tx1"/>
                </a:solidFill>
                <a:latin typeface="+mn-lt"/>
                <a:ea typeface="+mn-ea"/>
                <a:cs typeface="+mn-cs"/>
              </a:rPr>
              <a:t>CBTNuggets</a:t>
            </a:r>
            <a:endParaRPr lang="en-US" sz="2352" kern="1200">
              <a:solidFill>
                <a:schemeClr val="tx1"/>
              </a:solidFill>
              <a:latin typeface="+mn-lt"/>
              <a:ea typeface="+mn-ea"/>
              <a:cs typeface="+mn-cs"/>
            </a:endParaRPr>
          </a:p>
          <a:p>
            <a:pPr marL="224028" indent="-224028" defTabSz="896112">
              <a:spcBef>
                <a:spcPts val="980"/>
              </a:spcBef>
            </a:pPr>
            <a:r>
              <a:rPr lang="en-US" sz="2352" kern="1200" err="1">
                <a:solidFill>
                  <a:schemeClr val="tx1"/>
                </a:solidFill>
                <a:latin typeface="+mn-lt"/>
                <a:ea typeface="+mn-ea"/>
                <a:cs typeface="+mn-cs"/>
              </a:rPr>
              <a:t>HackTheBox</a:t>
            </a:r>
            <a:endParaRPr lang="en-US" sz="2352" kern="1200">
              <a:solidFill>
                <a:schemeClr val="tx1"/>
              </a:solidFill>
              <a:latin typeface="+mn-lt"/>
              <a:ea typeface="+mn-ea"/>
              <a:cs typeface="+mn-cs"/>
            </a:endParaRPr>
          </a:p>
          <a:p>
            <a:pPr marL="224028" indent="-224028" defTabSz="896112">
              <a:spcBef>
                <a:spcPts val="980"/>
              </a:spcBef>
            </a:pPr>
            <a:r>
              <a:rPr lang="en-US" sz="2352" kern="1200" err="1">
                <a:solidFill>
                  <a:schemeClr val="tx1"/>
                </a:solidFill>
                <a:latin typeface="+mn-lt"/>
                <a:ea typeface="+mn-ea"/>
                <a:cs typeface="+mn-cs"/>
              </a:rPr>
              <a:t>TheHackerNews</a:t>
            </a:r>
            <a:endParaRPr lang="en-US" sz="2352" kern="1200">
              <a:solidFill>
                <a:schemeClr val="tx1"/>
              </a:solidFill>
              <a:latin typeface="+mn-lt"/>
              <a:ea typeface="+mn-ea"/>
              <a:cs typeface="+mn-cs"/>
            </a:endParaRPr>
          </a:p>
          <a:p>
            <a:pPr marL="224028" indent="-224028" defTabSz="896112">
              <a:spcBef>
                <a:spcPts val="980"/>
              </a:spcBef>
            </a:pPr>
            <a:r>
              <a:rPr lang="en-US" sz="2352" kern="1200" err="1">
                <a:solidFill>
                  <a:schemeClr val="tx1"/>
                </a:solidFill>
                <a:latin typeface="+mn-lt"/>
                <a:ea typeface="+mn-ea"/>
                <a:cs typeface="+mn-cs"/>
              </a:rPr>
              <a:t>CybersecurityNews</a:t>
            </a:r>
            <a:endParaRPr lang="en-US"/>
          </a:p>
        </p:txBody>
      </p:sp>
      <p:sp>
        <p:nvSpPr>
          <p:cNvPr id="4" name="CasetăText 3">
            <a:extLst>
              <a:ext uri="{FF2B5EF4-FFF2-40B4-BE49-F238E27FC236}">
                <a16:creationId xmlns:a16="http://schemas.microsoft.com/office/drawing/2014/main" id="{9299610C-1564-68B1-3209-91A2EE98EB00}"/>
              </a:ext>
            </a:extLst>
          </p:cNvPr>
          <p:cNvSpPr txBox="1"/>
          <p:nvPr/>
        </p:nvSpPr>
        <p:spPr>
          <a:xfrm>
            <a:off x="5173980" y="2570013"/>
            <a:ext cx="5873433" cy="1803699"/>
          </a:xfrm>
          <a:prstGeom prst="rect">
            <a:avLst/>
          </a:prstGeom>
          <a:noFill/>
        </p:spPr>
        <p:txBody>
          <a:bodyPr wrap="square" rtlCol="0">
            <a:spAutoFit/>
          </a:bodyPr>
          <a:lstStyle/>
          <a:p>
            <a:pPr defTabSz="448056">
              <a:spcAft>
                <a:spcPts val="600"/>
              </a:spcAft>
            </a:pPr>
            <a:r>
              <a:rPr lang="en-US" sz="1764" kern="100" dirty="0">
                <a:solidFill>
                  <a:schemeClr val="tx1"/>
                </a:solidFill>
                <a:latin typeface="Calibri" panose="020F0502020204030204" pitchFamily="34" charset="0"/>
                <a:ea typeface="+mn-ea"/>
                <a:cs typeface="Times New Roman" panose="02020603050405020304" pitchFamily="18" charset="0"/>
              </a:rPr>
              <a:t>I wanted to create a mixture of a learning platform and a news webpage. For comparison I found the websites </a:t>
            </a:r>
            <a:r>
              <a:rPr lang="en-US" sz="1764" kern="100" dirty="0" err="1">
                <a:solidFill>
                  <a:schemeClr val="tx1"/>
                </a:solidFill>
                <a:latin typeface="Calibri" panose="020F0502020204030204" pitchFamily="34" charset="0"/>
                <a:ea typeface="+mn-ea"/>
                <a:cs typeface="Times New Roman" panose="02020603050405020304" pitchFamily="18" charset="0"/>
              </a:rPr>
              <a:t>CBTNuggets</a:t>
            </a:r>
            <a:r>
              <a:rPr lang="en-US" sz="1764" kern="100" dirty="0">
                <a:solidFill>
                  <a:schemeClr val="tx1"/>
                </a:solidFill>
                <a:latin typeface="Calibri" panose="020F0502020204030204" pitchFamily="34" charset="0"/>
                <a:ea typeface="+mn-ea"/>
                <a:cs typeface="Times New Roman" panose="02020603050405020304" pitchFamily="18" charset="0"/>
              </a:rPr>
              <a:t> and </a:t>
            </a:r>
            <a:r>
              <a:rPr lang="en-US" sz="1764" kern="100" dirty="0" err="1">
                <a:solidFill>
                  <a:schemeClr val="tx1"/>
                </a:solidFill>
                <a:latin typeface="Calibri" panose="020F0502020204030204" pitchFamily="34" charset="0"/>
                <a:ea typeface="+mn-ea"/>
                <a:cs typeface="Times New Roman" panose="02020603050405020304" pitchFamily="18" charset="0"/>
              </a:rPr>
              <a:t>HackTheBox</a:t>
            </a:r>
            <a:r>
              <a:rPr lang="en-US" sz="1764" kern="100" dirty="0">
                <a:solidFill>
                  <a:schemeClr val="tx1"/>
                </a:solidFill>
                <a:latin typeface="Calibri" panose="020F0502020204030204" pitchFamily="34" charset="0"/>
                <a:ea typeface="+mn-ea"/>
                <a:cs typeface="Times New Roman" panose="02020603050405020304" pitchFamily="18" charset="0"/>
              </a:rPr>
              <a:t> as the learning platforms. And </a:t>
            </a:r>
            <a:r>
              <a:rPr lang="en-US" sz="1764" kern="100" dirty="0" err="1">
                <a:solidFill>
                  <a:schemeClr val="tx1"/>
                </a:solidFill>
                <a:latin typeface="Calibri" panose="020F0502020204030204" pitchFamily="34" charset="0"/>
                <a:ea typeface="+mn-ea"/>
                <a:cs typeface="Times New Roman" panose="02020603050405020304" pitchFamily="18" charset="0"/>
              </a:rPr>
              <a:t>CybersecurityNews</a:t>
            </a:r>
            <a:r>
              <a:rPr lang="en-US" sz="1764" kern="100" dirty="0">
                <a:solidFill>
                  <a:schemeClr val="tx1"/>
                </a:solidFill>
                <a:latin typeface="Calibri" panose="020F0502020204030204" pitchFamily="34" charset="0"/>
                <a:ea typeface="+mn-ea"/>
                <a:cs typeface="Times New Roman" panose="02020603050405020304" pitchFamily="18" charset="0"/>
              </a:rPr>
              <a:t> and </a:t>
            </a:r>
            <a:r>
              <a:rPr lang="en-US" sz="1764" kern="100" dirty="0" err="1">
                <a:solidFill>
                  <a:schemeClr val="tx1"/>
                </a:solidFill>
                <a:latin typeface="Calibri" panose="020F0502020204030204" pitchFamily="34" charset="0"/>
                <a:ea typeface="+mn-ea"/>
                <a:cs typeface="Times New Roman" panose="02020603050405020304" pitchFamily="18" charset="0"/>
              </a:rPr>
              <a:t>TheHackerNews</a:t>
            </a:r>
            <a:r>
              <a:rPr lang="en-US" sz="1764" kern="100" dirty="0">
                <a:solidFill>
                  <a:schemeClr val="tx1"/>
                </a:solidFill>
                <a:latin typeface="Calibri" panose="020F0502020204030204" pitchFamily="34" charset="0"/>
                <a:ea typeface="+mn-ea"/>
                <a:cs typeface="Times New Roman" panose="02020603050405020304" pitchFamily="18" charset="0"/>
              </a:rPr>
              <a:t> as the news webpages.</a:t>
            </a:r>
          </a:p>
          <a:p>
            <a:pPr>
              <a:spcAft>
                <a:spcPts val="600"/>
              </a:spcAft>
            </a:pPr>
            <a:endParaRPr lang="en-US" dirty="0"/>
          </a:p>
        </p:txBody>
      </p:sp>
    </p:spTree>
    <p:extLst>
      <p:ext uri="{BB962C8B-B14F-4D97-AF65-F5344CB8AC3E}">
        <p14:creationId xmlns:p14="http://schemas.microsoft.com/office/powerpoint/2010/main" val="3621066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57"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54FD99BB-0D3D-E866-8D85-852D4902AAC9}"/>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Comparison – CBTNuggets &amp; HackTheBox</a:t>
            </a:r>
          </a:p>
        </p:txBody>
      </p:sp>
      <p:sp>
        <p:nvSpPr>
          <p:cNvPr id="58" name="Substituent conținut 2">
            <a:extLst>
              <a:ext uri="{FF2B5EF4-FFF2-40B4-BE49-F238E27FC236}">
                <a16:creationId xmlns:a16="http://schemas.microsoft.com/office/drawing/2014/main" id="{AF17C547-EFB5-0EE2-2E4F-CD7E0CD2291F}"/>
              </a:ext>
            </a:extLst>
          </p:cNvPr>
          <p:cNvSpPr>
            <a:spLocks noGrp="1"/>
          </p:cNvSpPr>
          <p:nvPr>
            <p:ph idx="1"/>
          </p:nvPr>
        </p:nvSpPr>
        <p:spPr>
          <a:xfrm>
            <a:off x="1577446" y="2413001"/>
            <a:ext cx="9048218" cy="3033180"/>
          </a:xfrm>
        </p:spPr>
        <p:txBody>
          <a:bodyPr anchor="ctr">
            <a:normAutofit/>
          </a:bodyPr>
          <a:lstStyle/>
          <a:p>
            <a:pPr>
              <a:lnSpc>
                <a:spcPct val="110000"/>
              </a:lnSpc>
            </a:pPr>
            <a:r>
              <a:rPr lang="en-US" sz="17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Like on </a:t>
            </a:r>
            <a:r>
              <a:rPr lang="en-US" sz="1700"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CBTNuggets</a:t>
            </a:r>
            <a:r>
              <a:rPr lang="en-US" sz="17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I have presented a couple of courses made by myself. Mine are introductory level courses, while theirs are from beginner to expert level courses. A difference between the websites is that I presented also courses from other great websites. </a:t>
            </a:r>
          </a:p>
          <a:p>
            <a:pPr>
              <a:lnSpc>
                <a:spcPct val="110000"/>
              </a:lnSpc>
            </a:pPr>
            <a:r>
              <a:rPr lang="en-US" sz="17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Talking now about </a:t>
            </a:r>
            <a:r>
              <a:rPr lang="en-US" sz="1700"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HackTheBox</a:t>
            </a:r>
            <a:r>
              <a:rPr lang="en-US" sz="17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platform, a feature alike is the fact that both websites present challenges/modules(</a:t>
            </a:r>
            <a:r>
              <a:rPr lang="en-US" sz="1700"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HackTheBox</a:t>
            </a:r>
            <a:r>
              <a:rPr lang="en-US" sz="17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for the user to see his level in cybersecurity knowledge. Recently, </a:t>
            </a:r>
            <a:r>
              <a:rPr lang="en-US" sz="1700" kern="100" dirty="0" err="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HackTheBox</a:t>
            </a:r>
            <a:r>
              <a:rPr lang="en-US" sz="17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have also posted a couple of self made certificates. A difference would be a bigger variety of modules/courses these websites offer, but on my website, besides the learning part I also have a news page from where the user may get the newest and most searched for information.</a:t>
            </a:r>
          </a:p>
          <a:p>
            <a:pPr>
              <a:lnSpc>
                <a:spcPct val="110000"/>
              </a:lnSpc>
            </a:pPr>
            <a:endParaRPr lang="en-US" sz="17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US" sz="1700" dirty="0">
              <a:solidFill>
                <a:srgbClr val="FFFFFF"/>
              </a:solidFill>
            </a:endParaRPr>
          </a:p>
        </p:txBody>
      </p:sp>
    </p:spTree>
    <p:extLst>
      <p:ext uri="{BB962C8B-B14F-4D97-AF65-F5344CB8AC3E}">
        <p14:creationId xmlns:p14="http://schemas.microsoft.com/office/powerpoint/2010/main" val="327258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omputer script on a screen">
            <a:extLst>
              <a:ext uri="{FF2B5EF4-FFF2-40B4-BE49-F238E27FC236}">
                <a16:creationId xmlns:a16="http://schemas.microsoft.com/office/drawing/2014/main" id="{A6E28D4F-C055-D232-6007-BEE4A8FCE0B1}"/>
              </a:ext>
            </a:extLst>
          </p:cNvPr>
          <p:cNvPicPr>
            <a:picLocks noChangeAspect="1"/>
          </p:cNvPicPr>
          <p:nvPr/>
        </p:nvPicPr>
        <p:blipFill rotWithShape="1">
          <a:blip r:embed="rId4">
            <a:alphaModFix/>
          </a:blip>
          <a:srcRect t="7005" b="8701"/>
          <a:stretch/>
        </p:blipFill>
        <p:spPr>
          <a:xfrm>
            <a:off x="3611" y="10"/>
            <a:ext cx="12188389" cy="6857990"/>
          </a:xfrm>
          <a:prstGeom prst="rect">
            <a:avLst/>
          </a:prstGeom>
        </p:spPr>
      </p:pic>
      <p:grpSp>
        <p:nvGrpSpPr>
          <p:cNvPr id="76" name="Group 75">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77"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8"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99"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00"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1"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79" name="Group 78">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2"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93"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4"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5"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96"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7"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80" name="Group 79">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88"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9"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90"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1"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1" name="Group 80">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2"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83"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84"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5"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86"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7"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u 1">
            <a:extLst>
              <a:ext uri="{FF2B5EF4-FFF2-40B4-BE49-F238E27FC236}">
                <a16:creationId xmlns:a16="http://schemas.microsoft.com/office/drawing/2014/main" id="{669B9EEF-8E72-A366-2819-D342150CF7F1}"/>
              </a:ext>
            </a:extLst>
          </p:cNvPr>
          <p:cNvSpPr>
            <a:spLocks noGrp="1"/>
          </p:cNvSpPr>
          <p:nvPr>
            <p:ph type="title"/>
          </p:nvPr>
        </p:nvSpPr>
        <p:spPr>
          <a:xfrm>
            <a:off x="1143001" y="1007533"/>
            <a:ext cx="9905998" cy="1092200"/>
          </a:xfrm>
        </p:spPr>
        <p:txBody>
          <a:bodyPr>
            <a:normAutofit/>
          </a:bodyPr>
          <a:lstStyle/>
          <a:p>
            <a:pPr algn="ctr"/>
            <a:r>
              <a:rPr lang="en-US"/>
              <a:t>Comparison – </a:t>
            </a:r>
            <a:r>
              <a:rPr lang="en-US" err="1"/>
              <a:t>CyberSecuritynews</a:t>
            </a:r>
            <a:r>
              <a:rPr lang="en-US"/>
              <a:t> &amp; </a:t>
            </a:r>
            <a:r>
              <a:rPr lang="en-US" err="1"/>
              <a:t>TheHackernews</a:t>
            </a:r>
            <a:endParaRPr lang="en-US"/>
          </a:p>
        </p:txBody>
      </p:sp>
      <p:sp>
        <p:nvSpPr>
          <p:cNvPr id="3" name="Substituent conținut 2">
            <a:extLst>
              <a:ext uri="{FF2B5EF4-FFF2-40B4-BE49-F238E27FC236}">
                <a16:creationId xmlns:a16="http://schemas.microsoft.com/office/drawing/2014/main" id="{12D71E65-3D70-5077-7544-FD0BB8BBF62D}"/>
              </a:ext>
            </a:extLst>
          </p:cNvPr>
          <p:cNvSpPr>
            <a:spLocks noGrp="1"/>
          </p:cNvSpPr>
          <p:nvPr>
            <p:ph idx="1"/>
          </p:nvPr>
        </p:nvSpPr>
        <p:spPr>
          <a:xfrm>
            <a:off x="1143001" y="2252134"/>
            <a:ext cx="9905999" cy="3454399"/>
          </a:xfrm>
        </p:spPr>
        <p:txBody>
          <a:bodyPr anchor="ctr">
            <a:normAutofit/>
          </a:bodyPr>
          <a:lstStyle/>
          <a:p>
            <a:r>
              <a:rPr lang="en-US" sz="2000" kern="100">
                <a:effectLst/>
                <a:latin typeface="Calibri" panose="020F0502020204030204" pitchFamily="34" charset="0"/>
                <a:ea typeface="Calibri" panose="020F0502020204030204" pitchFamily="34" charset="0"/>
                <a:cs typeface="Times New Roman" panose="02020603050405020304" pitchFamily="18" charset="0"/>
              </a:rPr>
              <a:t>Another comparison would be the CyberSecurityNews and TheHackerNews website which don’t have the learning paths, but they offer a great variety of news.</a:t>
            </a:r>
          </a:p>
          <a:p>
            <a:endParaRPr lang="en-US" sz="2000"/>
          </a:p>
        </p:txBody>
      </p:sp>
    </p:spTree>
    <p:extLst>
      <p:ext uri="{BB962C8B-B14F-4D97-AF65-F5344CB8AC3E}">
        <p14:creationId xmlns:p14="http://schemas.microsoft.com/office/powerpoint/2010/main" val="351714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u 1">
            <a:extLst>
              <a:ext uri="{FF2B5EF4-FFF2-40B4-BE49-F238E27FC236}">
                <a16:creationId xmlns:a16="http://schemas.microsoft.com/office/drawing/2014/main" id="{1E9FF39F-68FB-7BF3-0764-DF7572BC82AF}"/>
              </a:ext>
            </a:extLst>
          </p:cNvPr>
          <p:cNvSpPr>
            <a:spLocks noGrp="1"/>
          </p:cNvSpPr>
          <p:nvPr>
            <p:ph type="title"/>
          </p:nvPr>
        </p:nvSpPr>
        <p:spPr>
          <a:xfrm>
            <a:off x="6448425" y="618518"/>
            <a:ext cx="4598985" cy="1478570"/>
          </a:xfrm>
        </p:spPr>
        <p:txBody>
          <a:bodyPr>
            <a:normAutofit/>
          </a:bodyPr>
          <a:lstStyle/>
          <a:p>
            <a:r>
              <a:rPr lang="en-US" dirty="0"/>
              <a:t>Differences, new or improved</a:t>
            </a:r>
          </a:p>
        </p:txBody>
      </p:sp>
      <p:pic>
        <p:nvPicPr>
          <p:cNvPr id="5" name="Picture 4" descr="Glasses on top of a book">
            <a:extLst>
              <a:ext uri="{FF2B5EF4-FFF2-40B4-BE49-F238E27FC236}">
                <a16:creationId xmlns:a16="http://schemas.microsoft.com/office/drawing/2014/main" id="{E8C230F8-861C-C792-B715-B706ED137EF0}"/>
              </a:ext>
            </a:extLst>
          </p:cNvPr>
          <p:cNvPicPr>
            <a:picLocks noChangeAspect="1"/>
          </p:cNvPicPr>
          <p:nvPr/>
        </p:nvPicPr>
        <p:blipFill rotWithShape="1">
          <a:blip r:embed="rId4"/>
          <a:srcRect l="7862" r="33194" b="-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ubstituent conținut 2">
            <a:extLst>
              <a:ext uri="{FF2B5EF4-FFF2-40B4-BE49-F238E27FC236}">
                <a16:creationId xmlns:a16="http://schemas.microsoft.com/office/drawing/2014/main" id="{1F16AB96-DBE2-BAE9-624D-DF676270BC92}"/>
              </a:ext>
            </a:extLst>
          </p:cNvPr>
          <p:cNvSpPr>
            <a:spLocks noGrp="1"/>
          </p:cNvSpPr>
          <p:nvPr>
            <p:ph idx="1"/>
          </p:nvPr>
        </p:nvSpPr>
        <p:spPr>
          <a:xfrm>
            <a:off x="6448425" y="2249487"/>
            <a:ext cx="4598986" cy="3541714"/>
          </a:xfrm>
        </p:spPr>
        <p:txBody>
          <a:bodyPr>
            <a:normAutofit/>
          </a:bodyPr>
          <a:lstStyle/>
          <a:p>
            <a:pPr>
              <a:lnSpc>
                <a:spcPct val="110000"/>
              </a:lnSpc>
            </a:pPr>
            <a:r>
              <a:rPr lang="en-US" sz="1900"/>
              <a:t>Compared to the learning platforms presented above, mine has got also a news page. From the point of view of the learning part of the website, mine offers some personal made courses, while </a:t>
            </a:r>
            <a:r>
              <a:rPr lang="en-US" sz="1900" err="1"/>
              <a:t>CBTNuggets</a:t>
            </a:r>
            <a:r>
              <a:rPr lang="en-US" sz="1900"/>
              <a:t> offers only courses from big companies. Basically my website combines the personal made courses/challenges like </a:t>
            </a:r>
            <a:r>
              <a:rPr lang="en-US" sz="1900" err="1"/>
              <a:t>HackTheBox</a:t>
            </a:r>
            <a:r>
              <a:rPr lang="en-US" sz="1900"/>
              <a:t> and the professional courses like on the </a:t>
            </a:r>
            <a:r>
              <a:rPr lang="en-US" sz="1900" err="1"/>
              <a:t>CBTNuggets</a:t>
            </a:r>
            <a:r>
              <a:rPr lang="en-US" sz="1900"/>
              <a:t>.</a:t>
            </a:r>
          </a:p>
        </p:txBody>
      </p:sp>
    </p:spTree>
    <p:extLst>
      <p:ext uri="{BB962C8B-B14F-4D97-AF65-F5344CB8AC3E}">
        <p14:creationId xmlns:p14="http://schemas.microsoft.com/office/powerpoint/2010/main" val="1393268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u 1">
            <a:extLst>
              <a:ext uri="{FF2B5EF4-FFF2-40B4-BE49-F238E27FC236}">
                <a16:creationId xmlns:a16="http://schemas.microsoft.com/office/drawing/2014/main" id="{62026B2A-85A0-9D24-3D45-61B856927B5D}"/>
              </a:ext>
            </a:extLst>
          </p:cNvPr>
          <p:cNvSpPr>
            <a:spLocks noGrp="1"/>
          </p:cNvSpPr>
          <p:nvPr>
            <p:ph type="title"/>
          </p:nvPr>
        </p:nvSpPr>
        <p:spPr>
          <a:xfrm>
            <a:off x="6448425" y="618518"/>
            <a:ext cx="4598985" cy="1478570"/>
          </a:xfrm>
        </p:spPr>
        <p:txBody>
          <a:bodyPr>
            <a:normAutofit/>
          </a:bodyPr>
          <a:lstStyle/>
          <a:p>
            <a:r>
              <a:rPr lang="en-US" dirty="0"/>
              <a:t>Objectives</a:t>
            </a:r>
          </a:p>
        </p:txBody>
      </p:sp>
      <p:pic>
        <p:nvPicPr>
          <p:cNvPr id="5" name="Picture 4" descr="Person writing on a notepad">
            <a:extLst>
              <a:ext uri="{FF2B5EF4-FFF2-40B4-BE49-F238E27FC236}">
                <a16:creationId xmlns:a16="http://schemas.microsoft.com/office/drawing/2014/main" id="{20D337E5-40E5-6A76-81F6-D91AFF42E362}"/>
              </a:ext>
            </a:extLst>
          </p:cNvPr>
          <p:cNvPicPr>
            <a:picLocks noChangeAspect="1"/>
          </p:cNvPicPr>
          <p:nvPr/>
        </p:nvPicPr>
        <p:blipFill rotWithShape="1">
          <a:blip r:embed="rId4"/>
          <a:srcRect l="18438" r="11053"/>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ubstituent conținut 2">
            <a:extLst>
              <a:ext uri="{FF2B5EF4-FFF2-40B4-BE49-F238E27FC236}">
                <a16:creationId xmlns:a16="http://schemas.microsoft.com/office/drawing/2014/main" id="{811094ED-D9B9-72A3-52DE-87AF4CDF99A0}"/>
              </a:ext>
            </a:extLst>
          </p:cNvPr>
          <p:cNvSpPr>
            <a:spLocks noGrp="1"/>
          </p:cNvSpPr>
          <p:nvPr>
            <p:ph idx="1"/>
          </p:nvPr>
        </p:nvSpPr>
        <p:spPr>
          <a:xfrm>
            <a:off x="6448425" y="2249487"/>
            <a:ext cx="4598986" cy="3541714"/>
          </a:xfrm>
        </p:spPr>
        <p:txBody>
          <a:bodyPr>
            <a:normAutofit/>
          </a:bodyPr>
          <a:lstStyle/>
          <a:p>
            <a:r>
              <a:rPr lang="en-US" kern="100">
                <a:effectLst/>
                <a:latin typeface="Calibri" panose="020F0502020204030204" pitchFamily="34" charset="0"/>
                <a:ea typeface="Calibri" panose="020F0502020204030204" pitchFamily="34" charset="0"/>
                <a:cs typeface="Times New Roman" panose="02020603050405020304" pitchFamily="18" charset="0"/>
              </a:rPr>
              <a:t>To make this web app a mixture of a learning platform, with many courses and challenges/quizzes and a news platform, so that the user won’t need to navigate through a multitude of platforms to find the information he wants.</a:t>
            </a:r>
          </a:p>
          <a:p>
            <a:endParaRPr lang="en-US" dirty="0"/>
          </a:p>
        </p:txBody>
      </p:sp>
    </p:spTree>
    <p:extLst>
      <p:ext uri="{BB962C8B-B14F-4D97-AF65-F5344CB8AC3E}">
        <p14:creationId xmlns:p14="http://schemas.microsoft.com/office/powerpoint/2010/main" val="3485124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Padlock on computer motherboard">
            <a:extLst>
              <a:ext uri="{FF2B5EF4-FFF2-40B4-BE49-F238E27FC236}">
                <a16:creationId xmlns:a16="http://schemas.microsoft.com/office/drawing/2014/main" id="{4D6CB0F0-19E3-8C28-B4B1-3E16B519C9B9}"/>
              </a:ext>
            </a:extLst>
          </p:cNvPr>
          <p:cNvPicPr>
            <a:picLocks noChangeAspect="1"/>
          </p:cNvPicPr>
          <p:nvPr/>
        </p:nvPicPr>
        <p:blipFill rotWithShape="1">
          <a:blip r:embed="rId4">
            <a:alphaModFix/>
          </a:blip>
          <a:srcRect b="15706"/>
          <a:stretch/>
        </p:blipFill>
        <p:spPr>
          <a:xfrm>
            <a:off x="3611" y="10"/>
            <a:ext cx="12188389" cy="6857990"/>
          </a:xfrm>
          <a:prstGeom prst="rect">
            <a:avLst/>
          </a:prstGeom>
        </p:spPr>
      </p:pic>
      <p:grpSp>
        <p:nvGrpSpPr>
          <p:cNvPr id="76" name="Group 75">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77"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8"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99"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00"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1"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79" name="Group 78">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2"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93"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4"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5"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96"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7"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80" name="Group 79">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88"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9"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90"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1"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1" name="Group 80">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2"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83"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84"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5"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86"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7"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u 1">
            <a:extLst>
              <a:ext uri="{FF2B5EF4-FFF2-40B4-BE49-F238E27FC236}">
                <a16:creationId xmlns:a16="http://schemas.microsoft.com/office/drawing/2014/main" id="{C304247D-C833-1DB0-4A0D-70A4599C2885}"/>
              </a:ext>
            </a:extLst>
          </p:cNvPr>
          <p:cNvSpPr>
            <a:spLocks noGrp="1"/>
          </p:cNvSpPr>
          <p:nvPr>
            <p:ph type="title"/>
          </p:nvPr>
        </p:nvSpPr>
        <p:spPr>
          <a:xfrm>
            <a:off x="1143001" y="1007533"/>
            <a:ext cx="9905998" cy="1092200"/>
          </a:xfrm>
        </p:spPr>
        <p:txBody>
          <a:bodyPr>
            <a:normAutofit/>
          </a:bodyPr>
          <a:lstStyle/>
          <a:p>
            <a:pPr algn="ctr"/>
            <a:r>
              <a:rPr lang="en-US"/>
              <a:t>Features, Advantages, Disadvantages</a:t>
            </a:r>
          </a:p>
        </p:txBody>
      </p:sp>
      <p:sp>
        <p:nvSpPr>
          <p:cNvPr id="3" name="Substituent conținut 2">
            <a:extLst>
              <a:ext uri="{FF2B5EF4-FFF2-40B4-BE49-F238E27FC236}">
                <a16:creationId xmlns:a16="http://schemas.microsoft.com/office/drawing/2014/main" id="{41D9E28E-B076-8AC8-1CFB-ABAE47411C8B}"/>
              </a:ext>
            </a:extLst>
          </p:cNvPr>
          <p:cNvSpPr>
            <a:spLocks noGrp="1"/>
          </p:cNvSpPr>
          <p:nvPr>
            <p:ph idx="1"/>
          </p:nvPr>
        </p:nvSpPr>
        <p:spPr>
          <a:xfrm>
            <a:off x="1143001" y="2252134"/>
            <a:ext cx="9905999" cy="3454399"/>
          </a:xfrm>
        </p:spPr>
        <p:txBody>
          <a:bodyPr anchor="ctr">
            <a:normAutofit/>
          </a:bodyPr>
          <a:lstStyle/>
          <a:p>
            <a:pPr marL="0" marR="0">
              <a:lnSpc>
                <a:spcPct val="110000"/>
              </a:lnSpc>
              <a:spcBef>
                <a:spcPts val="0"/>
              </a:spcBef>
              <a:spcAft>
                <a:spcPts val="10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 home page, from which the user could login/register or navigate to the news/about pages. The website won’t let an unregistered user access the courses nor the challenges.</a:t>
            </a:r>
          </a:p>
          <a:p>
            <a:pPr marL="0" marR="0">
              <a:lnSpc>
                <a:spcPct val="110000"/>
              </a:lnSpc>
              <a:spcBef>
                <a:spcPts val="0"/>
              </a:spcBef>
              <a:spcAft>
                <a:spcPts val="10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Built in Login/Register/Logout with the help of passport, passport-local and passport-local-mongoose. The Username and the Email of the users are stored in plain text in the database, while the passwords are hashed with the help with Passport, which already applies the salt and the hashing algorithm to the passwords so that they are stored safely inside the database.</a:t>
            </a:r>
          </a:p>
          <a:p>
            <a:pPr marL="0" marR="0">
              <a:lnSpc>
                <a:spcPct val="110000"/>
              </a:lnSpc>
              <a:spcBef>
                <a:spcPts val="0"/>
              </a:spcBef>
              <a:spcAft>
                <a:spcPts val="10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Managed to catch any errors. Used a </a:t>
            </a:r>
            <a:r>
              <a:rPr lang="en-US" sz="1600" kern="100" dirty="0" err="1">
                <a:latin typeface="Calibri" panose="020F0502020204030204" pitchFamily="34" charset="0"/>
                <a:ea typeface="Calibri" panose="020F0502020204030204" pitchFamily="34" charset="0"/>
                <a:cs typeface="Times New Roman" panose="02020603050405020304" pitchFamily="18" charset="0"/>
              </a:rPr>
              <a:t>boilerplate.ejs</a:t>
            </a:r>
            <a:r>
              <a:rPr lang="en-US" sz="1600" kern="100" dirty="0">
                <a:latin typeface="Calibri" panose="020F0502020204030204" pitchFamily="34" charset="0"/>
                <a:ea typeface="Calibri" panose="020F0502020204030204" pitchFamily="34" charset="0"/>
                <a:cs typeface="Times New Roman" panose="02020603050405020304" pitchFamily="18" charset="0"/>
              </a:rPr>
              <a:t> file to define easier the layout of the pages and also helps with the validation of the forms.</a:t>
            </a:r>
          </a:p>
          <a:p>
            <a:pPr marL="0" marR="0">
              <a:lnSpc>
                <a:spcPct val="110000"/>
              </a:lnSpc>
              <a:spcBef>
                <a:spcPts val="0"/>
              </a:spcBef>
              <a:spcAft>
                <a:spcPts val="10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Stored cookies for each session on the web app</a:t>
            </a:r>
          </a:p>
          <a:p>
            <a:pPr marL="0" marR="0">
              <a:lnSpc>
                <a:spcPct val="110000"/>
              </a:lnSpc>
              <a:spcBef>
                <a:spcPts val="0"/>
              </a:spcBef>
              <a:spcAft>
                <a:spcPts val="10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Connected the MongoDB with the help of Mongoose and the server from Express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US" sz="1600" dirty="0"/>
          </a:p>
        </p:txBody>
      </p:sp>
    </p:spTree>
    <p:extLst>
      <p:ext uri="{BB962C8B-B14F-4D97-AF65-F5344CB8AC3E}">
        <p14:creationId xmlns:p14="http://schemas.microsoft.com/office/powerpoint/2010/main" val="5185509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313</TotalTime>
  <Words>936</Words>
  <Application>Microsoft Office PowerPoint</Application>
  <PresentationFormat>Ecran lat</PresentationFormat>
  <Paragraphs>77</Paragraphs>
  <Slides>19</Slides>
  <Notes>0</Notes>
  <HiddenSlides>0</HiddenSlides>
  <MMClips>0</MMClips>
  <ScaleCrop>false</ScaleCrop>
  <HeadingPairs>
    <vt:vector size="6" baseType="variant">
      <vt:variant>
        <vt:lpstr>Fonturi utilizate</vt:lpstr>
      </vt:variant>
      <vt:variant>
        <vt:i4>3</vt:i4>
      </vt:variant>
      <vt:variant>
        <vt:lpstr>Temă</vt:lpstr>
      </vt:variant>
      <vt:variant>
        <vt:i4>1</vt:i4>
      </vt:variant>
      <vt:variant>
        <vt:lpstr>Titluri diapozitive</vt:lpstr>
      </vt:variant>
      <vt:variant>
        <vt:i4>19</vt:i4>
      </vt:variant>
    </vt:vector>
  </HeadingPairs>
  <TitlesOfParts>
    <vt:vector size="23" baseType="lpstr">
      <vt:lpstr>Arial</vt:lpstr>
      <vt:lpstr>Calibri</vt:lpstr>
      <vt:lpstr>Tw Cen MT</vt:lpstr>
      <vt:lpstr>Circuit</vt:lpstr>
      <vt:lpstr>CyberSecurity Education Platform</vt:lpstr>
      <vt:lpstr>Contents</vt:lpstr>
      <vt:lpstr>Programming Languages</vt:lpstr>
      <vt:lpstr>Comparison</vt:lpstr>
      <vt:lpstr>Comparison – CBTNuggets &amp; HackTheBox</vt:lpstr>
      <vt:lpstr>Comparison – CyberSecuritynews &amp; TheHackernews</vt:lpstr>
      <vt:lpstr>Differences, new or improved</vt:lpstr>
      <vt:lpstr>Objectives</vt:lpstr>
      <vt:lpstr>Features, Advantages, Disadvantages</vt:lpstr>
      <vt:lpstr>Features, Advantages, Disadvantages</vt:lpstr>
      <vt:lpstr>Features, Advantages, Disadvantages</vt:lpstr>
      <vt:lpstr>Features, Advantages, Disadvantages</vt:lpstr>
      <vt:lpstr>Features, Advantages, Disadvantages</vt:lpstr>
      <vt:lpstr>Features, Advantages, Disadvantages</vt:lpstr>
      <vt:lpstr>Features, Advantages, Disadvantages</vt:lpstr>
      <vt:lpstr>Features, Advantages, Disadvantages</vt:lpstr>
      <vt:lpstr>Prezentare PowerPoint</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Education Platform</dc:title>
  <dc:creator>Rareş-Andrei IONESCU (131340)</dc:creator>
  <cp:lastModifiedBy>Rareş-Andrei IONESCU (131340)</cp:lastModifiedBy>
  <cp:revision>5</cp:revision>
  <dcterms:created xsi:type="dcterms:W3CDTF">2023-05-28T08:53:34Z</dcterms:created>
  <dcterms:modified xsi:type="dcterms:W3CDTF">2023-05-28T17:52:00Z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